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409" r:id="rId2"/>
    <p:sldId id="680" r:id="rId3"/>
    <p:sldId id="334" r:id="rId4"/>
    <p:sldId id="329" r:id="rId5"/>
    <p:sldId id="411" r:id="rId6"/>
    <p:sldId id="730" r:id="rId7"/>
    <p:sldId id="412" r:id="rId8"/>
    <p:sldId id="659" r:id="rId9"/>
    <p:sldId id="715" r:id="rId10"/>
    <p:sldId id="719" r:id="rId11"/>
    <p:sldId id="720" r:id="rId12"/>
    <p:sldId id="729" r:id="rId13"/>
    <p:sldId id="721" r:id="rId14"/>
    <p:sldId id="711" r:id="rId15"/>
    <p:sldId id="530" r:id="rId16"/>
    <p:sldId id="713" r:id="rId17"/>
    <p:sldId id="717" r:id="rId18"/>
    <p:sldId id="716" r:id="rId19"/>
    <p:sldId id="556" r:id="rId20"/>
    <p:sldId id="722" r:id="rId21"/>
    <p:sldId id="724" r:id="rId22"/>
    <p:sldId id="725" r:id="rId23"/>
    <p:sldId id="731" r:id="rId24"/>
    <p:sldId id="727" r:id="rId25"/>
    <p:sldId id="728" r:id="rId26"/>
    <p:sldId id="679" r:id="rId27"/>
  </p:sldIdLst>
  <p:sldSz cx="12190413" cy="6859588"/>
  <p:notesSz cx="6858000" cy="9144000"/>
  <p:embeddedFontLst>
    <p:embeddedFont>
      <p:font typeface="黑体" pitchFamily="49" charset="-122"/>
      <p:regular r:id="rId30"/>
    </p:embeddedFont>
    <p:embeddedFont>
      <p:font typeface="方正姚体" pitchFamily="2" charset="-122"/>
      <p:regular r:id="rId31"/>
    </p:embeddedFont>
    <p:embeddedFont>
      <p:font typeface="Calibri" pitchFamily="34" charset="0"/>
      <p:regular r:id="rId32"/>
      <p:bold r:id="rId33"/>
      <p:italic r:id="rId34"/>
      <p:boldItalic r:id="rId35"/>
    </p:embeddedFont>
    <p:embeddedFont>
      <p:font typeface="微软雅黑" pitchFamily="34" charset="-122"/>
      <p:regular r:id="rId36"/>
      <p:bold r:id="rId37"/>
    </p:embeddedFont>
    <p:embeddedFont>
      <p:font typeface="字魂49号-逍遥行书" charset="-122"/>
      <p:regular r:id="rId38"/>
    </p:embeddedFont>
    <p:embeddedFont>
      <p:font typeface="李旭科书法" charset="-122"/>
      <p:regular r:id="rId39"/>
    </p:embeddedFont>
    <p:embeddedFont>
      <p:font typeface="Arial Unicode MS" pitchFamily="34" charset="-122"/>
      <p:regular r:id="rId40"/>
    </p:embeddedFont>
    <p:embeddedFont>
      <p:font typeface="仿宋" pitchFamily="49" charset="-122"/>
      <p:regular r:id="rId41"/>
    </p:embeddedFont>
    <p:embeddedFont>
      <p:font typeface="Arial Black" pitchFamily="34" charset="0"/>
      <p:bold r:id="rId42"/>
    </p:embeddedFont>
    <p:embeddedFont>
      <p:font typeface="等线" pitchFamily="2" charset="-122"/>
      <p:regular r:id="rId43"/>
      <p:bold r:id="rId44"/>
    </p:embeddedFont>
    <p:embeddedFont>
      <p:font typeface="华文行楷" pitchFamily="2" charset="-122"/>
      <p:regular r:id="rId45"/>
    </p:embeddedFont>
    <p:embeddedFont>
      <p:font typeface="Impact" pitchFamily="34" charset="0"/>
      <p:regular r:id="rId46"/>
    </p:embeddedFont>
  </p:embeddedFont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E54EF1F8-61E7-425F-B6C9-2DE07158C2E0}">
          <p14:sldIdLst>
            <p14:sldId id="409"/>
            <p14:sldId id="683"/>
            <p14:sldId id="684"/>
            <p14:sldId id="685"/>
            <p14:sldId id="686"/>
            <p14:sldId id="687"/>
            <p14:sldId id="688"/>
            <p14:sldId id="680"/>
            <p14:sldId id="334"/>
            <p14:sldId id="329"/>
            <p14:sldId id="411"/>
            <p14:sldId id="412"/>
            <p14:sldId id="659"/>
            <p14:sldId id="660"/>
            <p14:sldId id="661"/>
            <p14:sldId id="662"/>
            <p14:sldId id="663"/>
            <p14:sldId id="681"/>
            <p14:sldId id="530"/>
            <p14:sldId id="664"/>
            <p14:sldId id="702"/>
            <p14:sldId id="703"/>
            <p14:sldId id="704"/>
            <p14:sldId id="705"/>
            <p14:sldId id="706"/>
            <p14:sldId id="691"/>
            <p14:sldId id="690"/>
            <p14:sldId id="693"/>
            <p14:sldId id="694"/>
            <p14:sldId id="695"/>
            <p14:sldId id="666"/>
            <p14:sldId id="696"/>
            <p14:sldId id="697"/>
            <p14:sldId id="667"/>
            <p14:sldId id="682"/>
            <p14:sldId id="698"/>
            <p14:sldId id="692"/>
            <p14:sldId id="689"/>
            <p14:sldId id="669"/>
            <p14:sldId id="699"/>
            <p14:sldId id="700"/>
            <p14:sldId id="701"/>
            <p14:sldId id="707"/>
            <p14:sldId id="708"/>
            <p14:sldId id="709"/>
            <p14:sldId id="710"/>
            <p14:sldId id="556"/>
            <p14:sldId id="670"/>
            <p14:sldId id="673"/>
            <p14:sldId id="671"/>
            <p14:sldId id="674"/>
            <p14:sldId id="675"/>
            <p14:sldId id="676"/>
            <p14:sldId id="677"/>
            <p14:sldId id="678"/>
            <p14:sldId id="672"/>
            <p14:sldId id="679"/>
          </p14:sldIdLst>
        </p14:section>
      </p14:sectionLst>
    </p:ext>
    <p:ext uri="{EFAFB233-063F-42B5-8137-9DF3F51BA10A}">
      <p15:sldGuideLst xmlns="" xmlns:p15="http://schemas.microsoft.com/office/powerpoint/2012/main">
        <p15:guide id="1" orient="horz" pos="2160">
          <p15:clr>
            <a:srgbClr val="A4A3A4"/>
          </p15:clr>
        </p15:guide>
        <p15:guide id="2" pos="3756">
          <p15:clr>
            <a:srgbClr val="A4A3A4"/>
          </p15:clr>
        </p15:guide>
      </p15:sldGuideLst>
    </p:ext>
    <p:ext uri="{2D200454-40CA-4A62-9FC3-DE9A4176ACB9}">
      <p15:notesGuideLst xmlns="" xmlns:p15="http://schemas.microsoft.com/office/powerpoint/2012/main">
        <p15:guide id="1" orient="horz" pos="2879">
          <p15:clr>
            <a:srgbClr val="A4A3A4"/>
          </p15:clr>
        </p15:guide>
        <p15:guide id="2" pos="21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0FA0"/>
    <a:srgbClr val="A80000"/>
    <a:srgbClr val="FFC400"/>
    <a:srgbClr val="FFD347"/>
    <a:srgbClr val="FDDC84"/>
    <a:srgbClr val="F9A6B6"/>
    <a:srgbClr val="FF9797"/>
    <a:srgbClr val="969696"/>
    <a:srgbClr val="005DA2"/>
    <a:srgbClr val="0052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5226" autoAdjust="0"/>
  </p:normalViewPr>
  <p:slideViewPr>
    <p:cSldViewPr>
      <p:cViewPr varScale="1">
        <p:scale>
          <a:sx n="108" d="100"/>
          <a:sy n="108" d="100"/>
        </p:scale>
        <p:origin x="-78" y="-210"/>
      </p:cViewPr>
      <p:guideLst>
        <p:guide orient="horz" pos="2160"/>
        <p:guide pos="3756"/>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79"/>
        <p:guide pos="2113"/>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CE675-B9FE-4962-88B6-8CFA8A99C90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880A04D4-D5BC-4B4F-B3AD-9CAB4D5B2A40}">
      <dgm:prSet custT="1"/>
      <dgm:spPr/>
      <dgm:t>
        <a:bodyPr/>
        <a:lstStyle/>
        <a:p>
          <a:pPr indent="288000" algn="l"/>
          <a:r>
            <a:rPr lang="zh-CN" altLang="en-US" sz="1100" dirty="0">
              <a:solidFill>
                <a:srgbClr val="0000FF"/>
              </a:solidFill>
            </a:rPr>
            <a:t>要在</a:t>
          </a:r>
          <a:r>
            <a:rPr lang="zh-CN" altLang="en-US" sz="1200" b="1" dirty="0">
              <a:solidFill>
                <a:srgbClr val="FF0000"/>
              </a:solidFill>
            </a:rPr>
            <a:t>坚定理想信念</a:t>
          </a:r>
          <a:r>
            <a:rPr lang="zh-CN" altLang="en-US" sz="1100" dirty="0">
              <a:solidFill>
                <a:srgbClr val="0000FF"/>
              </a:solidFill>
            </a:rPr>
            <a:t>上下功夫，教育引导学生树立共产主义远大理想和中国特色社会主义共同理想，增强学生的中国特色社会主义道路自信、理论自信、制度自信、文化自信，立志肩负起民族复兴的时代重任。</a:t>
          </a:r>
        </a:p>
      </dgm:t>
    </dgm:pt>
    <dgm:pt modelId="{C53D6058-5591-4341-988C-0C5C3F3589D6}" type="parTrans" cxnId="{CB671EBE-340C-4769-85F6-75393785D259}">
      <dgm:prSet/>
      <dgm:spPr/>
      <dgm:t>
        <a:bodyPr/>
        <a:lstStyle/>
        <a:p>
          <a:pPr indent="288000" algn="l"/>
          <a:endParaRPr lang="zh-CN" altLang="en-US" sz="3200"/>
        </a:p>
      </dgm:t>
    </dgm:pt>
    <dgm:pt modelId="{832743CB-1F93-49E4-8AEA-8BBF36F35482}" type="sibTrans" cxnId="{CB671EBE-340C-4769-85F6-75393785D259}">
      <dgm:prSet/>
      <dgm:spPr/>
      <dgm:t>
        <a:bodyPr/>
        <a:lstStyle/>
        <a:p>
          <a:pPr indent="288000" algn="l"/>
          <a:endParaRPr lang="zh-CN" altLang="en-US" sz="3200"/>
        </a:p>
      </dgm:t>
    </dgm:pt>
    <dgm:pt modelId="{5FB44B6D-50C3-49BD-B818-ED5DDE8BEA42}">
      <dgm:prSet custT="1"/>
      <dgm:spPr/>
      <dgm:t>
        <a:bodyPr/>
        <a:lstStyle/>
        <a:p>
          <a:pPr indent="288000" algn="l"/>
          <a:r>
            <a:rPr lang="zh-CN" altLang="en-US" sz="1100" dirty="0">
              <a:solidFill>
                <a:srgbClr val="0000FF"/>
              </a:solidFill>
            </a:rPr>
            <a:t>要在</a:t>
          </a:r>
          <a:r>
            <a:rPr lang="zh-CN" altLang="en-US" sz="1200" b="1" dirty="0">
              <a:solidFill>
                <a:srgbClr val="FF0000"/>
              </a:solidFill>
            </a:rPr>
            <a:t>厚植爱国主义情怀</a:t>
          </a:r>
          <a:r>
            <a:rPr lang="zh-CN" altLang="en-US" sz="1100" dirty="0">
              <a:solidFill>
                <a:srgbClr val="0000FF"/>
              </a:solidFill>
            </a:rPr>
            <a:t>上下功夫，让爱国主义精神在学生心中牢牢扎根，教育引导学生热爱和拥护中国共产党，立志听党话、跟党走，立志扎根人民、奉献国家。</a:t>
          </a:r>
        </a:p>
      </dgm:t>
    </dgm:pt>
    <dgm:pt modelId="{2DBF26C0-5A77-4E7C-A90C-203BC70BF62A}" type="parTrans" cxnId="{106B19AF-30D3-4069-B8C0-72D6D20E62B1}">
      <dgm:prSet/>
      <dgm:spPr/>
      <dgm:t>
        <a:bodyPr/>
        <a:lstStyle/>
        <a:p>
          <a:pPr indent="288000" algn="l"/>
          <a:endParaRPr lang="zh-CN" altLang="en-US" sz="3200"/>
        </a:p>
      </dgm:t>
    </dgm:pt>
    <dgm:pt modelId="{866043F5-100F-4F74-8AB4-EBDDA2F69836}" type="sibTrans" cxnId="{106B19AF-30D3-4069-B8C0-72D6D20E62B1}">
      <dgm:prSet/>
      <dgm:spPr/>
      <dgm:t>
        <a:bodyPr/>
        <a:lstStyle/>
        <a:p>
          <a:pPr indent="288000" algn="l"/>
          <a:endParaRPr lang="zh-CN" altLang="en-US" sz="3200"/>
        </a:p>
      </dgm:t>
    </dgm:pt>
    <dgm:pt modelId="{7E09DBEA-5D4E-44C5-AEAA-DEECD439AE5E}">
      <dgm:prSet custT="1"/>
      <dgm:spPr/>
      <dgm:t>
        <a:bodyPr/>
        <a:lstStyle/>
        <a:p>
          <a:pPr indent="288000" algn="l"/>
          <a:r>
            <a:rPr lang="zh-CN" altLang="en-US" sz="1100" dirty="0">
              <a:solidFill>
                <a:srgbClr val="0000FF"/>
              </a:solidFill>
            </a:rPr>
            <a:t>要在</a:t>
          </a:r>
          <a:r>
            <a:rPr lang="zh-CN" altLang="en-US" sz="1200" b="1" dirty="0">
              <a:solidFill>
                <a:srgbClr val="FF0000"/>
              </a:solidFill>
            </a:rPr>
            <a:t>加强品德修养</a:t>
          </a:r>
          <a:r>
            <a:rPr lang="zh-CN" altLang="en-US" sz="1100" dirty="0">
              <a:solidFill>
                <a:srgbClr val="0000FF"/>
              </a:solidFill>
            </a:rPr>
            <a:t>上下功夫，教育引导学生培育和践行社会主义核心价值观，踏踏实实修好品德，成为有大爱大德大情怀的人。</a:t>
          </a:r>
        </a:p>
      </dgm:t>
    </dgm:pt>
    <dgm:pt modelId="{E9C5AF54-E92A-4786-B4E8-670A87265CDD}" type="parTrans" cxnId="{E2F6611D-E8F3-41AF-B0B7-C91AF6D155D8}">
      <dgm:prSet/>
      <dgm:spPr/>
      <dgm:t>
        <a:bodyPr/>
        <a:lstStyle/>
        <a:p>
          <a:pPr indent="288000" algn="l"/>
          <a:endParaRPr lang="zh-CN" altLang="en-US" sz="3200"/>
        </a:p>
      </dgm:t>
    </dgm:pt>
    <dgm:pt modelId="{0EE36381-03A4-4051-9551-9E4C4CDB57A8}" type="sibTrans" cxnId="{E2F6611D-E8F3-41AF-B0B7-C91AF6D155D8}">
      <dgm:prSet/>
      <dgm:spPr/>
      <dgm:t>
        <a:bodyPr/>
        <a:lstStyle/>
        <a:p>
          <a:pPr indent="288000" algn="l"/>
          <a:endParaRPr lang="zh-CN" altLang="en-US" sz="3200"/>
        </a:p>
      </dgm:t>
    </dgm:pt>
    <dgm:pt modelId="{240ED76C-695C-4515-B4DA-D91885376188}">
      <dgm:prSet custT="1"/>
      <dgm:spPr/>
      <dgm:t>
        <a:bodyPr/>
        <a:lstStyle/>
        <a:p>
          <a:pPr indent="288000" algn="l"/>
          <a:r>
            <a:rPr lang="zh-CN" altLang="en-US" sz="1100" dirty="0">
              <a:solidFill>
                <a:srgbClr val="0000FF"/>
              </a:solidFill>
            </a:rPr>
            <a:t>要在</a:t>
          </a:r>
          <a:r>
            <a:rPr lang="zh-CN" altLang="en-US" sz="1200" b="1" dirty="0">
              <a:solidFill>
                <a:srgbClr val="FF0000"/>
              </a:solidFill>
            </a:rPr>
            <a:t>增长知识见识</a:t>
          </a:r>
          <a:r>
            <a:rPr lang="zh-CN" altLang="en-US" sz="1100" dirty="0">
              <a:solidFill>
                <a:srgbClr val="0000FF"/>
              </a:solidFill>
            </a:rPr>
            <a:t>上下功夫，教育引导学生珍惜学习时光，心无旁骛求知问学，增长见识，丰富学识，沿着求真理、悟道理、明事理的方向前进。</a:t>
          </a:r>
        </a:p>
      </dgm:t>
    </dgm:pt>
    <dgm:pt modelId="{9409A29A-CB5D-4350-9EC0-7F5E0B1CF82E}" type="parTrans" cxnId="{EB0FCCF1-8171-4D96-A31C-C6956AAE4583}">
      <dgm:prSet/>
      <dgm:spPr/>
      <dgm:t>
        <a:bodyPr/>
        <a:lstStyle/>
        <a:p>
          <a:pPr indent="288000" algn="l"/>
          <a:endParaRPr lang="zh-CN" altLang="en-US" sz="3200"/>
        </a:p>
      </dgm:t>
    </dgm:pt>
    <dgm:pt modelId="{15B3BEA4-46E3-42B7-8F46-CBEFC58DE7ED}" type="sibTrans" cxnId="{EB0FCCF1-8171-4D96-A31C-C6956AAE4583}">
      <dgm:prSet/>
      <dgm:spPr/>
      <dgm:t>
        <a:bodyPr/>
        <a:lstStyle/>
        <a:p>
          <a:pPr indent="288000" algn="l"/>
          <a:endParaRPr lang="zh-CN" altLang="en-US" sz="3200"/>
        </a:p>
      </dgm:t>
    </dgm:pt>
    <dgm:pt modelId="{3787C8BF-B254-4FE4-8256-8167600E5C69}">
      <dgm:prSet custT="1"/>
      <dgm:spPr/>
      <dgm:t>
        <a:bodyPr/>
        <a:lstStyle/>
        <a:p>
          <a:pPr indent="288000" algn="l"/>
          <a:r>
            <a:rPr lang="zh-CN" altLang="en-US" sz="1100" dirty="0">
              <a:solidFill>
                <a:srgbClr val="0000FF"/>
              </a:solidFill>
            </a:rPr>
            <a:t>要在</a:t>
          </a:r>
          <a:r>
            <a:rPr lang="zh-CN" altLang="en-US" sz="1200" b="1" dirty="0">
              <a:solidFill>
                <a:srgbClr val="FF0000"/>
              </a:solidFill>
            </a:rPr>
            <a:t>培养奋斗精神</a:t>
          </a:r>
          <a:r>
            <a:rPr lang="zh-CN" altLang="en-US" sz="1100" dirty="0">
              <a:solidFill>
                <a:srgbClr val="0000FF"/>
              </a:solidFill>
            </a:rPr>
            <a:t>上下功夫，教育引导学生树立高远志向，历练敢于担当、不懈奋斗的精神，具有勇于奋斗的精神状态、乐观向上的人生态度，做到刚健有为、自强不息。</a:t>
          </a:r>
        </a:p>
      </dgm:t>
    </dgm:pt>
    <dgm:pt modelId="{F185A1BD-6E46-48E6-B764-49E2FE9BA702}" type="parTrans" cxnId="{D3F0A802-F022-4D0C-81BF-F551AD200F3A}">
      <dgm:prSet/>
      <dgm:spPr/>
      <dgm:t>
        <a:bodyPr/>
        <a:lstStyle/>
        <a:p>
          <a:pPr indent="288000" algn="l"/>
          <a:endParaRPr lang="zh-CN" altLang="en-US" sz="3200"/>
        </a:p>
      </dgm:t>
    </dgm:pt>
    <dgm:pt modelId="{EDEA31DC-9FD3-4D1A-9C49-55F697B2E7B0}" type="sibTrans" cxnId="{D3F0A802-F022-4D0C-81BF-F551AD200F3A}">
      <dgm:prSet/>
      <dgm:spPr/>
      <dgm:t>
        <a:bodyPr/>
        <a:lstStyle/>
        <a:p>
          <a:pPr indent="288000" algn="l"/>
          <a:endParaRPr lang="zh-CN" altLang="en-US" sz="3200"/>
        </a:p>
      </dgm:t>
    </dgm:pt>
    <dgm:pt modelId="{B6C35934-B62E-474E-AD04-5A7AA938D3BE}">
      <dgm:prSet custT="1"/>
      <dgm:spPr/>
      <dgm:t>
        <a:bodyPr/>
        <a:lstStyle/>
        <a:p>
          <a:pPr indent="288000" algn="l"/>
          <a:r>
            <a:rPr lang="zh-CN" altLang="en-US" sz="1100" dirty="0">
              <a:solidFill>
                <a:srgbClr val="0000FF"/>
              </a:solidFill>
            </a:rPr>
            <a:t>要在</a:t>
          </a:r>
          <a:r>
            <a:rPr lang="zh-CN" altLang="en-US" sz="1200" b="1" dirty="0">
              <a:solidFill>
                <a:srgbClr val="FF0000"/>
              </a:solidFill>
            </a:rPr>
            <a:t>增强综合素质</a:t>
          </a:r>
          <a:r>
            <a:rPr lang="zh-CN" altLang="en-US" sz="1100" dirty="0">
              <a:solidFill>
                <a:srgbClr val="0000FF"/>
              </a:solidFill>
            </a:rPr>
            <a:t>上下功夫，教育引导学生培养综合能力，培养创新思维。</a:t>
          </a:r>
        </a:p>
      </dgm:t>
    </dgm:pt>
    <dgm:pt modelId="{8F83E4DA-D6EE-4040-9011-D4D466012837}" type="parTrans" cxnId="{BE9A9315-B461-45E6-AB90-79C6E1D97542}">
      <dgm:prSet/>
      <dgm:spPr/>
      <dgm:t>
        <a:bodyPr/>
        <a:lstStyle/>
        <a:p>
          <a:pPr indent="288000" algn="l"/>
          <a:endParaRPr lang="zh-CN" altLang="en-US" sz="3200"/>
        </a:p>
      </dgm:t>
    </dgm:pt>
    <dgm:pt modelId="{5014F0C0-AA50-4F71-A116-54A9D71DC3B0}" type="sibTrans" cxnId="{BE9A9315-B461-45E6-AB90-79C6E1D97542}">
      <dgm:prSet/>
      <dgm:spPr/>
      <dgm:t>
        <a:bodyPr/>
        <a:lstStyle/>
        <a:p>
          <a:pPr indent="288000" algn="l"/>
          <a:endParaRPr lang="zh-CN" altLang="en-US" sz="3200"/>
        </a:p>
      </dgm:t>
    </dgm:pt>
    <dgm:pt modelId="{A4D75F6B-9B86-4CEB-B2B2-86EB3051B1D5}" type="pres">
      <dgm:prSet presAssocID="{87BCE675-B9FE-4962-88B6-8CFA8A99C90C}" presName="Name0" presStyleCnt="0">
        <dgm:presLayoutVars>
          <dgm:dir/>
          <dgm:resizeHandles val="exact"/>
        </dgm:presLayoutVars>
      </dgm:prSet>
      <dgm:spPr/>
      <dgm:t>
        <a:bodyPr/>
        <a:lstStyle/>
        <a:p>
          <a:endParaRPr lang="zh-CN" altLang="en-US"/>
        </a:p>
      </dgm:t>
    </dgm:pt>
    <dgm:pt modelId="{31756D19-0431-4652-A888-2DE90EB9ED5B}" type="pres">
      <dgm:prSet presAssocID="{87BCE675-B9FE-4962-88B6-8CFA8A99C90C}" presName="arrow" presStyleLbl="bgShp" presStyleIdx="0" presStyleCnt="1" custScaleY="54038"/>
      <dgm:spPr/>
    </dgm:pt>
    <dgm:pt modelId="{B2E4CD35-34FE-4A05-A673-5D6F6F7665D6}" type="pres">
      <dgm:prSet presAssocID="{87BCE675-B9FE-4962-88B6-8CFA8A99C90C}" presName="points" presStyleCnt="0"/>
      <dgm:spPr/>
    </dgm:pt>
    <dgm:pt modelId="{7FB57267-C7AC-4643-B3BE-726A75697FDE}" type="pres">
      <dgm:prSet presAssocID="{880A04D4-D5BC-4B4F-B3AD-9CAB4D5B2A40}" presName="compositeA" presStyleCnt="0"/>
      <dgm:spPr/>
    </dgm:pt>
    <dgm:pt modelId="{4A0EE716-F014-4D8E-B006-522EFD1512E6}" type="pres">
      <dgm:prSet presAssocID="{880A04D4-D5BC-4B4F-B3AD-9CAB4D5B2A40}" presName="textA" presStyleLbl="revTx" presStyleIdx="0" presStyleCnt="6">
        <dgm:presLayoutVars>
          <dgm:bulletEnabled val="1"/>
        </dgm:presLayoutVars>
      </dgm:prSet>
      <dgm:spPr/>
      <dgm:t>
        <a:bodyPr/>
        <a:lstStyle/>
        <a:p>
          <a:endParaRPr lang="zh-CN" altLang="en-US"/>
        </a:p>
      </dgm:t>
    </dgm:pt>
    <dgm:pt modelId="{DE704429-ED44-4519-980B-521794AE4592}" type="pres">
      <dgm:prSet presAssocID="{880A04D4-D5BC-4B4F-B3AD-9CAB4D5B2A40}" presName="circleA" presStyleLbl="node1" presStyleIdx="0" presStyleCnt="6"/>
      <dgm:spPr/>
    </dgm:pt>
    <dgm:pt modelId="{F3366314-C647-4498-82B3-887E107A7576}" type="pres">
      <dgm:prSet presAssocID="{880A04D4-D5BC-4B4F-B3AD-9CAB4D5B2A40}" presName="spaceA" presStyleCnt="0"/>
      <dgm:spPr/>
    </dgm:pt>
    <dgm:pt modelId="{540BFA4D-CFF0-428D-98AE-C264D190E78E}" type="pres">
      <dgm:prSet presAssocID="{832743CB-1F93-49E4-8AEA-8BBF36F35482}" presName="space" presStyleCnt="0"/>
      <dgm:spPr/>
    </dgm:pt>
    <dgm:pt modelId="{86CEF78B-238F-480F-8303-14E2EB5098B9}" type="pres">
      <dgm:prSet presAssocID="{5FB44B6D-50C3-49BD-B818-ED5DDE8BEA42}" presName="compositeB" presStyleCnt="0"/>
      <dgm:spPr/>
    </dgm:pt>
    <dgm:pt modelId="{B0BF30AE-6E25-49E2-AF5F-6E306A9CBBE0}" type="pres">
      <dgm:prSet presAssocID="{5FB44B6D-50C3-49BD-B818-ED5DDE8BEA42}" presName="textB" presStyleLbl="revTx" presStyleIdx="1" presStyleCnt="6">
        <dgm:presLayoutVars>
          <dgm:bulletEnabled val="1"/>
        </dgm:presLayoutVars>
      </dgm:prSet>
      <dgm:spPr/>
      <dgm:t>
        <a:bodyPr/>
        <a:lstStyle/>
        <a:p>
          <a:endParaRPr lang="zh-CN" altLang="en-US"/>
        </a:p>
      </dgm:t>
    </dgm:pt>
    <dgm:pt modelId="{72428196-79D9-46E6-9BE1-D348AFD7CDCF}" type="pres">
      <dgm:prSet presAssocID="{5FB44B6D-50C3-49BD-B818-ED5DDE8BEA42}" presName="circleB" presStyleLbl="node1" presStyleIdx="1" presStyleCnt="6"/>
      <dgm:spPr/>
    </dgm:pt>
    <dgm:pt modelId="{63EB6967-1645-44C3-9B78-413EF16FEFA0}" type="pres">
      <dgm:prSet presAssocID="{5FB44B6D-50C3-49BD-B818-ED5DDE8BEA42}" presName="spaceB" presStyleCnt="0"/>
      <dgm:spPr/>
    </dgm:pt>
    <dgm:pt modelId="{D858F122-3A62-47C2-8ADC-31DB0DEC4A7D}" type="pres">
      <dgm:prSet presAssocID="{866043F5-100F-4F74-8AB4-EBDDA2F69836}" presName="space" presStyleCnt="0"/>
      <dgm:spPr/>
    </dgm:pt>
    <dgm:pt modelId="{18316050-B9CF-415B-96BA-E7DA78311090}" type="pres">
      <dgm:prSet presAssocID="{7E09DBEA-5D4E-44C5-AEAA-DEECD439AE5E}" presName="compositeA" presStyleCnt="0"/>
      <dgm:spPr/>
    </dgm:pt>
    <dgm:pt modelId="{54EBB93A-CA6E-4B3F-A02C-6663E1E9162D}" type="pres">
      <dgm:prSet presAssocID="{7E09DBEA-5D4E-44C5-AEAA-DEECD439AE5E}" presName="textA" presStyleLbl="revTx" presStyleIdx="2" presStyleCnt="6">
        <dgm:presLayoutVars>
          <dgm:bulletEnabled val="1"/>
        </dgm:presLayoutVars>
      </dgm:prSet>
      <dgm:spPr/>
      <dgm:t>
        <a:bodyPr/>
        <a:lstStyle/>
        <a:p>
          <a:endParaRPr lang="zh-CN" altLang="en-US"/>
        </a:p>
      </dgm:t>
    </dgm:pt>
    <dgm:pt modelId="{5B803124-A278-498B-80F6-08FF39D4EDC2}" type="pres">
      <dgm:prSet presAssocID="{7E09DBEA-5D4E-44C5-AEAA-DEECD439AE5E}" presName="circleA" presStyleLbl="node1" presStyleIdx="2" presStyleCnt="6"/>
      <dgm:spPr/>
    </dgm:pt>
    <dgm:pt modelId="{DE0BF47C-FBCB-4613-8E0E-E3A39F123A36}" type="pres">
      <dgm:prSet presAssocID="{7E09DBEA-5D4E-44C5-AEAA-DEECD439AE5E}" presName="spaceA" presStyleCnt="0"/>
      <dgm:spPr/>
    </dgm:pt>
    <dgm:pt modelId="{240DC410-842F-4F34-95B7-F528CC68AF28}" type="pres">
      <dgm:prSet presAssocID="{0EE36381-03A4-4051-9551-9E4C4CDB57A8}" presName="space" presStyleCnt="0"/>
      <dgm:spPr/>
    </dgm:pt>
    <dgm:pt modelId="{4F019DEF-D21A-42D0-B05E-D7D424876840}" type="pres">
      <dgm:prSet presAssocID="{240ED76C-695C-4515-B4DA-D91885376188}" presName="compositeB" presStyleCnt="0"/>
      <dgm:spPr/>
    </dgm:pt>
    <dgm:pt modelId="{CB33F8E6-0CBD-4417-8C4E-339BF2444854}" type="pres">
      <dgm:prSet presAssocID="{240ED76C-695C-4515-B4DA-D91885376188}" presName="textB" presStyleLbl="revTx" presStyleIdx="3" presStyleCnt="6">
        <dgm:presLayoutVars>
          <dgm:bulletEnabled val="1"/>
        </dgm:presLayoutVars>
      </dgm:prSet>
      <dgm:spPr/>
      <dgm:t>
        <a:bodyPr/>
        <a:lstStyle/>
        <a:p>
          <a:endParaRPr lang="zh-CN" altLang="en-US"/>
        </a:p>
      </dgm:t>
    </dgm:pt>
    <dgm:pt modelId="{E1B90489-6325-440A-A7D4-5195EB6E8D47}" type="pres">
      <dgm:prSet presAssocID="{240ED76C-695C-4515-B4DA-D91885376188}" presName="circleB" presStyleLbl="node1" presStyleIdx="3" presStyleCnt="6"/>
      <dgm:spPr/>
    </dgm:pt>
    <dgm:pt modelId="{AD2EBFD5-6F60-4E1E-9E45-B3DAE29C50E9}" type="pres">
      <dgm:prSet presAssocID="{240ED76C-695C-4515-B4DA-D91885376188}" presName="spaceB" presStyleCnt="0"/>
      <dgm:spPr/>
    </dgm:pt>
    <dgm:pt modelId="{3A3C8F06-A26F-4D18-B010-22141DF58797}" type="pres">
      <dgm:prSet presAssocID="{15B3BEA4-46E3-42B7-8F46-CBEFC58DE7ED}" presName="space" presStyleCnt="0"/>
      <dgm:spPr/>
    </dgm:pt>
    <dgm:pt modelId="{36D44F4A-FD77-49A1-8B37-53A107691287}" type="pres">
      <dgm:prSet presAssocID="{3787C8BF-B254-4FE4-8256-8167600E5C69}" presName="compositeA" presStyleCnt="0"/>
      <dgm:spPr/>
    </dgm:pt>
    <dgm:pt modelId="{E1FA4FAD-5877-41A3-AF13-14276631326D}" type="pres">
      <dgm:prSet presAssocID="{3787C8BF-B254-4FE4-8256-8167600E5C69}" presName="textA" presStyleLbl="revTx" presStyleIdx="4" presStyleCnt="6">
        <dgm:presLayoutVars>
          <dgm:bulletEnabled val="1"/>
        </dgm:presLayoutVars>
      </dgm:prSet>
      <dgm:spPr/>
      <dgm:t>
        <a:bodyPr/>
        <a:lstStyle/>
        <a:p>
          <a:endParaRPr lang="zh-CN" altLang="en-US"/>
        </a:p>
      </dgm:t>
    </dgm:pt>
    <dgm:pt modelId="{49E77FF5-0B03-4C68-88FE-75572A9CB712}" type="pres">
      <dgm:prSet presAssocID="{3787C8BF-B254-4FE4-8256-8167600E5C69}" presName="circleA" presStyleLbl="node1" presStyleIdx="4" presStyleCnt="6"/>
      <dgm:spPr/>
    </dgm:pt>
    <dgm:pt modelId="{8E923C49-A821-46EA-AA5F-CC24EA1F9AE5}" type="pres">
      <dgm:prSet presAssocID="{3787C8BF-B254-4FE4-8256-8167600E5C69}" presName="spaceA" presStyleCnt="0"/>
      <dgm:spPr/>
    </dgm:pt>
    <dgm:pt modelId="{E5F91D84-EB2C-4224-A318-C1A5FFE4B0BB}" type="pres">
      <dgm:prSet presAssocID="{EDEA31DC-9FD3-4D1A-9C49-55F697B2E7B0}" presName="space" presStyleCnt="0"/>
      <dgm:spPr/>
    </dgm:pt>
    <dgm:pt modelId="{FF8CCF78-2097-48AA-859F-20CE8E40FAC7}" type="pres">
      <dgm:prSet presAssocID="{B6C35934-B62E-474E-AD04-5A7AA938D3BE}" presName="compositeB" presStyleCnt="0"/>
      <dgm:spPr/>
    </dgm:pt>
    <dgm:pt modelId="{F2FB0563-9A22-4372-972D-F366D7BD67AF}" type="pres">
      <dgm:prSet presAssocID="{B6C35934-B62E-474E-AD04-5A7AA938D3BE}" presName="textB" presStyleLbl="revTx" presStyleIdx="5" presStyleCnt="6">
        <dgm:presLayoutVars>
          <dgm:bulletEnabled val="1"/>
        </dgm:presLayoutVars>
      </dgm:prSet>
      <dgm:spPr/>
      <dgm:t>
        <a:bodyPr/>
        <a:lstStyle/>
        <a:p>
          <a:endParaRPr lang="zh-CN" altLang="en-US"/>
        </a:p>
      </dgm:t>
    </dgm:pt>
    <dgm:pt modelId="{FDEE6805-C903-4DB7-B3E8-162D95A54AB1}" type="pres">
      <dgm:prSet presAssocID="{B6C35934-B62E-474E-AD04-5A7AA938D3BE}" presName="circleB" presStyleLbl="node1" presStyleIdx="5" presStyleCnt="6"/>
      <dgm:spPr/>
    </dgm:pt>
    <dgm:pt modelId="{C3E4CF1C-358A-4DBE-9782-78420BAF2372}" type="pres">
      <dgm:prSet presAssocID="{B6C35934-B62E-474E-AD04-5A7AA938D3BE}" presName="spaceB" presStyleCnt="0"/>
      <dgm:spPr/>
    </dgm:pt>
  </dgm:ptLst>
  <dgm:cxnLst>
    <dgm:cxn modelId="{5499B61B-C204-47E5-A663-EB66A54508AB}" type="presOf" srcId="{240ED76C-695C-4515-B4DA-D91885376188}" destId="{CB33F8E6-0CBD-4417-8C4E-339BF2444854}" srcOrd="0" destOrd="0" presId="urn:microsoft.com/office/officeart/2005/8/layout/hProcess11"/>
    <dgm:cxn modelId="{D788CCBE-176E-42A7-B46C-0804344D41F7}" type="presOf" srcId="{B6C35934-B62E-474E-AD04-5A7AA938D3BE}" destId="{F2FB0563-9A22-4372-972D-F366D7BD67AF}" srcOrd="0" destOrd="0" presId="urn:microsoft.com/office/officeart/2005/8/layout/hProcess11"/>
    <dgm:cxn modelId="{6DAA3B8E-DCE4-48FE-B5DC-F923C41277C3}" type="presOf" srcId="{7E09DBEA-5D4E-44C5-AEAA-DEECD439AE5E}" destId="{54EBB93A-CA6E-4B3F-A02C-6663E1E9162D}" srcOrd="0" destOrd="0" presId="urn:microsoft.com/office/officeart/2005/8/layout/hProcess11"/>
    <dgm:cxn modelId="{BE9A9315-B461-45E6-AB90-79C6E1D97542}" srcId="{87BCE675-B9FE-4962-88B6-8CFA8A99C90C}" destId="{B6C35934-B62E-474E-AD04-5A7AA938D3BE}" srcOrd="5" destOrd="0" parTransId="{8F83E4DA-D6EE-4040-9011-D4D466012837}" sibTransId="{5014F0C0-AA50-4F71-A116-54A9D71DC3B0}"/>
    <dgm:cxn modelId="{F6172F40-AD02-4936-88A5-2C6A574FF875}" type="presOf" srcId="{880A04D4-D5BC-4B4F-B3AD-9CAB4D5B2A40}" destId="{4A0EE716-F014-4D8E-B006-522EFD1512E6}" srcOrd="0" destOrd="0" presId="urn:microsoft.com/office/officeart/2005/8/layout/hProcess11"/>
    <dgm:cxn modelId="{B2EB0E58-A1AD-44F3-9472-9D05D61B7448}" type="presOf" srcId="{87BCE675-B9FE-4962-88B6-8CFA8A99C90C}" destId="{A4D75F6B-9B86-4CEB-B2B2-86EB3051B1D5}" srcOrd="0" destOrd="0" presId="urn:microsoft.com/office/officeart/2005/8/layout/hProcess11"/>
    <dgm:cxn modelId="{E6949067-7221-4B16-BE76-D0245ECBC98B}" type="presOf" srcId="{5FB44B6D-50C3-49BD-B818-ED5DDE8BEA42}" destId="{B0BF30AE-6E25-49E2-AF5F-6E306A9CBBE0}" srcOrd="0" destOrd="0" presId="urn:microsoft.com/office/officeart/2005/8/layout/hProcess11"/>
    <dgm:cxn modelId="{CB671EBE-340C-4769-85F6-75393785D259}" srcId="{87BCE675-B9FE-4962-88B6-8CFA8A99C90C}" destId="{880A04D4-D5BC-4B4F-B3AD-9CAB4D5B2A40}" srcOrd="0" destOrd="0" parTransId="{C53D6058-5591-4341-988C-0C5C3F3589D6}" sibTransId="{832743CB-1F93-49E4-8AEA-8BBF36F35482}"/>
    <dgm:cxn modelId="{38141E3D-CD8F-47E5-ADBB-84C4F9FE2D42}" type="presOf" srcId="{3787C8BF-B254-4FE4-8256-8167600E5C69}" destId="{E1FA4FAD-5877-41A3-AF13-14276631326D}" srcOrd="0" destOrd="0" presId="urn:microsoft.com/office/officeart/2005/8/layout/hProcess11"/>
    <dgm:cxn modelId="{E2F6611D-E8F3-41AF-B0B7-C91AF6D155D8}" srcId="{87BCE675-B9FE-4962-88B6-8CFA8A99C90C}" destId="{7E09DBEA-5D4E-44C5-AEAA-DEECD439AE5E}" srcOrd="2" destOrd="0" parTransId="{E9C5AF54-E92A-4786-B4E8-670A87265CDD}" sibTransId="{0EE36381-03A4-4051-9551-9E4C4CDB57A8}"/>
    <dgm:cxn modelId="{106B19AF-30D3-4069-B8C0-72D6D20E62B1}" srcId="{87BCE675-B9FE-4962-88B6-8CFA8A99C90C}" destId="{5FB44B6D-50C3-49BD-B818-ED5DDE8BEA42}" srcOrd="1" destOrd="0" parTransId="{2DBF26C0-5A77-4E7C-A90C-203BC70BF62A}" sibTransId="{866043F5-100F-4F74-8AB4-EBDDA2F69836}"/>
    <dgm:cxn modelId="{D3F0A802-F022-4D0C-81BF-F551AD200F3A}" srcId="{87BCE675-B9FE-4962-88B6-8CFA8A99C90C}" destId="{3787C8BF-B254-4FE4-8256-8167600E5C69}" srcOrd="4" destOrd="0" parTransId="{F185A1BD-6E46-48E6-B764-49E2FE9BA702}" sibTransId="{EDEA31DC-9FD3-4D1A-9C49-55F697B2E7B0}"/>
    <dgm:cxn modelId="{EB0FCCF1-8171-4D96-A31C-C6956AAE4583}" srcId="{87BCE675-B9FE-4962-88B6-8CFA8A99C90C}" destId="{240ED76C-695C-4515-B4DA-D91885376188}" srcOrd="3" destOrd="0" parTransId="{9409A29A-CB5D-4350-9EC0-7F5E0B1CF82E}" sibTransId="{15B3BEA4-46E3-42B7-8F46-CBEFC58DE7ED}"/>
    <dgm:cxn modelId="{689AF49C-9367-4C64-84D6-701DAFED2C5B}" type="presParOf" srcId="{A4D75F6B-9B86-4CEB-B2B2-86EB3051B1D5}" destId="{31756D19-0431-4652-A888-2DE90EB9ED5B}" srcOrd="0" destOrd="0" presId="urn:microsoft.com/office/officeart/2005/8/layout/hProcess11"/>
    <dgm:cxn modelId="{248CF8F9-EA90-4A6A-B542-D314B5C75DE3}" type="presParOf" srcId="{A4D75F6B-9B86-4CEB-B2B2-86EB3051B1D5}" destId="{B2E4CD35-34FE-4A05-A673-5D6F6F7665D6}" srcOrd="1" destOrd="0" presId="urn:microsoft.com/office/officeart/2005/8/layout/hProcess11"/>
    <dgm:cxn modelId="{9BA83AFD-5C1B-436E-8EB4-BD515BD45B51}" type="presParOf" srcId="{B2E4CD35-34FE-4A05-A673-5D6F6F7665D6}" destId="{7FB57267-C7AC-4643-B3BE-726A75697FDE}" srcOrd="0" destOrd="0" presId="urn:microsoft.com/office/officeart/2005/8/layout/hProcess11"/>
    <dgm:cxn modelId="{71FB207D-4FAE-4793-ABD9-8D4DA7BF28B9}" type="presParOf" srcId="{7FB57267-C7AC-4643-B3BE-726A75697FDE}" destId="{4A0EE716-F014-4D8E-B006-522EFD1512E6}" srcOrd="0" destOrd="0" presId="urn:microsoft.com/office/officeart/2005/8/layout/hProcess11"/>
    <dgm:cxn modelId="{2D30F115-F164-4488-837D-98C9DCC3F094}" type="presParOf" srcId="{7FB57267-C7AC-4643-B3BE-726A75697FDE}" destId="{DE704429-ED44-4519-980B-521794AE4592}" srcOrd="1" destOrd="0" presId="urn:microsoft.com/office/officeart/2005/8/layout/hProcess11"/>
    <dgm:cxn modelId="{DE18FFB8-F180-4801-ACE9-C1C2A358305D}" type="presParOf" srcId="{7FB57267-C7AC-4643-B3BE-726A75697FDE}" destId="{F3366314-C647-4498-82B3-887E107A7576}" srcOrd="2" destOrd="0" presId="urn:microsoft.com/office/officeart/2005/8/layout/hProcess11"/>
    <dgm:cxn modelId="{3977104D-6F6E-47BA-B2FF-F9E25EBE26F6}" type="presParOf" srcId="{B2E4CD35-34FE-4A05-A673-5D6F6F7665D6}" destId="{540BFA4D-CFF0-428D-98AE-C264D190E78E}" srcOrd="1" destOrd="0" presId="urn:microsoft.com/office/officeart/2005/8/layout/hProcess11"/>
    <dgm:cxn modelId="{FA16C968-6AF1-4FEE-B76D-0420C7862325}" type="presParOf" srcId="{B2E4CD35-34FE-4A05-A673-5D6F6F7665D6}" destId="{86CEF78B-238F-480F-8303-14E2EB5098B9}" srcOrd="2" destOrd="0" presId="urn:microsoft.com/office/officeart/2005/8/layout/hProcess11"/>
    <dgm:cxn modelId="{098574CD-6F74-4AB7-AF74-5480D7491059}" type="presParOf" srcId="{86CEF78B-238F-480F-8303-14E2EB5098B9}" destId="{B0BF30AE-6E25-49E2-AF5F-6E306A9CBBE0}" srcOrd="0" destOrd="0" presId="urn:microsoft.com/office/officeart/2005/8/layout/hProcess11"/>
    <dgm:cxn modelId="{BB9E22D6-25D3-4B86-810C-7CD5065E49BE}" type="presParOf" srcId="{86CEF78B-238F-480F-8303-14E2EB5098B9}" destId="{72428196-79D9-46E6-9BE1-D348AFD7CDCF}" srcOrd="1" destOrd="0" presId="urn:microsoft.com/office/officeart/2005/8/layout/hProcess11"/>
    <dgm:cxn modelId="{C416F5CE-7C5F-4078-9167-DE2F06562BA3}" type="presParOf" srcId="{86CEF78B-238F-480F-8303-14E2EB5098B9}" destId="{63EB6967-1645-44C3-9B78-413EF16FEFA0}" srcOrd="2" destOrd="0" presId="urn:microsoft.com/office/officeart/2005/8/layout/hProcess11"/>
    <dgm:cxn modelId="{2879BB63-0B86-41AC-AF38-DBC5448BD323}" type="presParOf" srcId="{B2E4CD35-34FE-4A05-A673-5D6F6F7665D6}" destId="{D858F122-3A62-47C2-8ADC-31DB0DEC4A7D}" srcOrd="3" destOrd="0" presId="urn:microsoft.com/office/officeart/2005/8/layout/hProcess11"/>
    <dgm:cxn modelId="{4F294142-B72B-44D9-8305-E4E0B91A5D38}" type="presParOf" srcId="{B2E4CD35-34FE-4A05-A673-5D6F6F7665D6}" destId="{18316050-B9CF-415B-96BA-E7DA78311090}" srcOrd="4" destOrd="0" presId="urn:microsoft.com/office/officeart/2005/8/layout/hProcess11"/>
    <dgm:cxn modelId="{FA323BBF-132E-4D9F-BB4B-DEC414F1D247}" type="presParOf" srcId="{18316050-B9CF-415B-96BA-E7DA78311090}" destId="{54EBB93A-CA6E-4B3F-A02C-6663E1E9162D}" srcOrd="0" destOrd="0" presId="urn:microsoft.com/office/officeart/2005/8/layout/hProcess11"/>
    <dgm:cxn modelId="{2AD2C179-912C-4110-8C25-7C2B76BE2691}" type="presParOf" srcId="{18316050-B9CF-415B-96BA-E7DA78311090}" destId="{5B803124-A278-498B-80F6-08FF39D4EDC2}" srcOrd="1" destOrd="0" presId="urn:microsoft.com/office/officeart/2005/8/layout/hProcess11"/>
    <dgm:cxn modelId="{681FCC86-674A-46C8-AA61-CB5DC75C902D}" type="presParOf" srcId="{18316050-B9CF-415B-96BA-E7DA78311090}" destId="{DE0BF47C-FBCB-4613-8E0E-E3A39F123A36}" srcOrd="2" destOrd="0" presId="urn:microsoft.com/office/officeart/2005/8/layout/hProcess11"/>
    <dgm:cxn modelId="{8211E058-DEE3-4803-948B-AEFD4B3845FD}" type="presParOf" srcId="{B2E4CD35-34FE-4A05-A673-5D6F6F7665D6}" destId="{240DC410-842F-4F34-95B7-F528CC68AF28}" srcOrd="5" destOrd="0" presId="urn:microsoft.com/office/officeart/2005/8/layout/hProcess11"/>
    <dgm:cxn modelId="{1A22DAB4-37C5-41F0-8F0D-C35FED79EB80}" type="presParOf" srcId="{B2E4CD35-34FE-4A05-A673-5D6F6F7665D6}" destId="{4F019DEF-D21A-42D0-B05E-D7D424876840}" srcOrd="6" destOrd="0" presId="urn:microsoft.com/office/officeart/2005/8/layout/hProcess11"/>
    <dgm:cxn modelId="{E82FEC75-9FB4-4159-A984-04E18965A2B7}" type="presParOf" srcId="{4F019DEF-D21A-42D0-B05E-D7D424876840}" destId="{CB33F8E6-0CBD-4417-8C4E-339BF2444854}" srcOrd="0" destOrd="0" presId="urn:microsoft.com/office/officeart/2005/8/layout/hProcess11"/>
    <dgm:cxn modelId="{5478BA05-767D-4826-9712-5B6D82942431}" type="presParOf" srcId="{4F019DEF-D21A-42D0-B05E-D7D424876840}" destId="{E1B90489-6325-440A-A7D4-5195EB6E8D47}" srcOrd="1" destOrd="0" presId="urn:microsoft.com/office/officeart/2005/8/layout/hProcess11"/>
    <dgm:cxn modelId="{8445165A-693E-492C-87AE-4ECBA4F3DDDB}" type="presParOf" srcId="{4F019DEF-D21A-42D0-B05E-D7D424876840}" destId="{AD2EBFD5-6F60-4E1E-9E45-B3DAE29C50E9}" srcOrd="2" destOrd="0" presId="urn:microsoft.com/office/officeart/2005/8/layout/hProcess11"/>
    <dgm:cxn modelId="{5DCF9448-3912-440B-AB56-2C9A88B06530}" type="presParOf" srcId="{B2E4CD35-34FE-4A05-A673-5D6F6F7665D6}" destId="{3A3C8F06-A26F-4D18-B010-22141DF58797}" srcOrd="7" destOrd="0" presId="urn:microsoft.com/office/officeart/2005/8/layout/hProcess11"/>
    <dgm:cxn modelId="{EE4D518D-F8B5-4D1D-A469-C3FFF6352CF8}" type="presParOf" srcId="{B2E4CD35-34FE-4A05-A673-5D6F6F7665D6}" destId="{36D44F4A-FD77-49A1-8B37-53A107691287}" srcOrd="8" destOrd="0" presId="urn:microsoft.com/office/officeart/2005/8/layout/hProcess11"/>
    <dgm:cxn modelId="{73FC2C29-B333-4CAE-A2D7-757D805A1847}" type="presParOf" srcId="{36D44F4A-FD77-49A1-8B37-53A107691287}" destId="{E1FA4FAD-5877-41A3-AF13-14276631326D}" srcOrd="0" destOrd="0" presId="urn:microsoft.com/office/officeart/2005/8/layout/hProcess11"/>
    <dgm:cxn modelId="{B9F8322F-8F4D-4A6C-9CA6-A1CE1FF6CC67}" type="presParOf" srcId="{36D44F4A-FD77-49A1-8B37-53A107691287}" destId="{49E77FF5-0B03-4C68-88FE-75572A9CB712}" srcOrd="1" destOrd="0" presId="urn:microsoft.com/office/officeart/2005/8/layout/hProcess11"/>
    <dgm:cxn modelId="{A20A2BB3-FF71-4DFE-8AC0-CEECC75F0598}" type="presParOf" srcId="{36D44F4A-FD77-49A1-8B37-53A107691287}" destId="{8E923C49-A821-46EA-AA5F-CC24EA1F9AE5}" srcOrd="2" destOrd="0" presId="urn:microsoft.com/office/officeart/2005/8/layout/hProcess11"/>
    <dgm:cxn modelId="{5FDD9835-23CC-4656-84DA-9FF974767D1D}" type="presParOf" srcId="{B2E4CD35-34FE-4A05-A673-5D6F6F7665D6}" destId="{E5F91D84-EB2C-4224-A318-C1A5FFE4B0BB}" srcOrd="9" destOrd="0" presId="urn:microsoft.com/office/officeart/2005/8/layout/hProcess11"/>
    <dgm:cxn modelId="{9A4A8EF9-B46C-499E-8A6D-162F101667DA}" type="presParOf" srcId="{B2E4CD35-34FE-4A05-A673-5D6F6F7665D6}" destId="{FF8CCF78-2097-48AA-859F-20CE8E40FAC7}" srcOrd="10" destOrd="0" presId="urn:microsoft.com/office/officeart/2005/8/layout/hProcess11"/>
    <dgm:cxn modelId="{46A5965A-FDE3-4146-BDBB-32A1B0429245}" type="presParOf" srcId="{FF8CCF78-2097-48AA-859F-20CE8E40FAC7}" destId="{F2FB0563-9A22-4372-972D-F366D7BD67AF}" srcOrd="0" destOrd="0" presId="urn:microsoft.com/office/officeart/2005/8/layout/hProcess11"/>
    <dgm:cxn modelId="{51FE9A23-A45E-45B3-8EF5-7816106F07D8}" type="presParOf" srcId="{FF8CCF78-2097-48AA-859F-20CE8E40FAC7}" destId="{FDEE6805-C903-4DB7-B3E8-162D95A54AB1}" srcOrd="1" destOrd="0" presId="urn:microsoft.com/office/officeart/2005/8/layout/hProcess11"/>
    <dgm:cxn modelId="{45F37DB9-C83B-475E-8AD7-C6AC7763FE1A}" type="presParOf" srcId="{FF8CCF78-2097-48AA-859F-20CE8E40FAC7}" destId="{C3E4CF1C-358A-4DBE-9782-78420BAF2372}"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pPr/>
              <a:t>2020/10/15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pPr/>
              <a:t>‹#›</a:t>
            </a:fld>
            <a:endParaRPr lang="zh-CN" altLang="en-US"/>
          </a:p>
        </p:txBody>
      </p:sp>
    </p:spTree>
    <p:extLst>
      <p:ext uri="{BB962C8B-B14F-4D97-AF65-F5344CB8AC3E}">
        <p14:creationId xmlns:p14="http://schemas.microsoft.com/office/powerpoint/2010/main" xmlns="" val="81419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2020/10/15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extLst>
      <p:ext uri="{BB962C8B-B14F-4D97-AF65-F5344CB8AC3E}">
        <p14:creationId xmlns:p14="http://schemas.microsoft.com/office/powerpoint/2010/main" xmlns="" val="2010505388"/>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extLst>
      <p:ext uri="{BB962C8B-B14F-4D97-AF65-F5344CB8AC3E}">
        <p14:creationId xmlns:p14="http://schemas.microsoft.com/office/powerpoint/2010/main" xmlns="" val="404065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kumimoji="1" lang="zh-CN" altLang="en-US">
              <a:cs typeface="DengXian"/>
            </a:endParaRPr>
          </a:p>
        </p:txBody>
      </p:sp>
      <p:sp>
        <p:nvSpPr>
          <p:cNvPr id="72707" name="幻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itchFamily="34" charset="0"/>
                <a:ea typeface="宋体" pitchFamily="2" charset="-122"/>
              </a:defRPr>
            </a:lvl1pPr>
            <a:lvl2pPr marL="742950" indent="-285750">
              <a:defRPr kumimoji="1">
                <a:solidFill>
                  <a:schemeClr val="tx1"/>
                </a:solidFill>
                <a:latin typeface="Arial" pitchFamily="34" charset="0"/>
                <a:ea typeface="宋体" pitchFamily="2" charset="-122"/>
              </a:defRPr>
            </a:lvl2pPr>
            <a:lvl3pPr marL="1143000" indent="-228600">
              <a:defRPr kumimoji="1">
                <a:solidFill>
                  <a:schemeClr val="tx1"/>
                </a:solidFill>
                <a:latin typeface="Arial" pitchFamily="34" charset="0"/>
                <a:ea typeface="宋体" pitchFamily="2" charset="-122"/>
              </a:defRPr>
            </a:lvl3pPr>
            <a:lvl4pPr marL="1600200" indent="-228600">
              <a:defRPr kumimoji="1">
                <a:solidFill>
                  <a:schemeClr val="tx1"/>
                </a:solidFill>
                <a:latin typeface="Arial" pitchFamily="34" charset="0"/>
                <a:ea typeface="宋体" pitchFamily="2" charset="-122"/>
              </a:defRPr>
            </a:lvl4pPr>
            <a:lvl5pPr marL="2057400" indent="-228600">
              <a:defRPr kumimoji="1">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kumimoji="1">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kumimoji="1">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kumimoji="1">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kumimoji="1">
                <a:solidFill>
                  <a:schemeClr val="tx1"/>
                </a:solidFill>
                <a:latin typeface="Arial" pitchFamily="34" charset="0"/>
                <a:ea typeface="宋体" pitchFamily="2" charset="-122"/>
              </a:defRPr>
            </a:lvl9pPr>
          </a:lstStyle>
          <a:p>
            <a:fld id="{0CCA7A7D-C7EA-4C69-9FDA-67B0E103519E}" type="slidenum">
              <a:rPr lang="zh-CN" altLang="en-US"/>
              <a:pPr/>
              <a:t>13</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extLst>
      <p:ext uri="{BB962C8B-B14F-4D97-AF65-F5344CB8AC3E}">
        <p14:creationId xmlns:p14="http://schemas.microsoft.com/office/powerpoint/2010/main" xmlns="" val="404065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extLst>
      <p:ext uri="{BB962C8B-B14F-4D97-AF65-F5344CB8AC3E}">
        <p14:creationId xmlns:p14="http://schemas.microsoft.com/office/powerpoint/2010/main" xmlns="" val="418279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8</a:t>
            </a:fld>
            <a:endParaRPr lang="zh-CN" altLang="en-US"/>
          </a:p>
        </p:txBody>
      </p:sp>
    </p:spTree>
    <p:extLst>
      <p:ext uri="{BB962C8B-B14F-4D97-AF65-F5344CB8AC3E}">
        <p14:creationId xmlns:p14="http://schemas.microsoft.com/office/powerpoint/2010/main" xmlns="" val="192311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xfrm>
            <a:off x="687388" y="1143000"/>
            <a:ext cx="5483225" cy="3086100"/>
          </a:xfrm>
        </p:spPr>
      </p:sp>
      <p:sp>
        <p:nvSpPr>
          <p:cNvPr id="73731"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endParaRPr lang="zh-CN" altLang="en-US" smtClean="0">
              <a:latin typeface="Arial" charset="0"/>
              <a:ea typeface="宋体" charset="-122"/>
            </a:endParaRPr>
          </a:p>
        </p:txBody>
      </p:sp>
      <p:sp>
        <p:nvSpPr>
          <p:cNvPr id="7373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fld id="{5A87748D-5532-4601-8FEB-B5C4D309136B}" type="slidenum">
              <a:rPr altLang="zh-CN"/>
              <a:pPr>
                <a:buFont typeface="Arial" charset="0"/>
                <a:buNone/>
              </a:pPr>
              <a:t>10</a:t>
            </a:fld>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xfrm>
            <a:off x="687388" y="1143000"/>
            <a:ext cx="5483225" cy="3086100"/>
          </a:xfrm>
        </p:spPr>
      </p:sp>
      <p:sp>
        <p:nvSpPr>
          <p:cNvPr id="7475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endParaRPr lang="zh-CN" altLang="en-US" smtClean="0">
              <a:latin typeface="Arial" charset="0"/>
              <a:ea typeface="宋体" charset="-122"/>
            </a:endParaRPr>
          </a:p>
        </p:txBody>
      </p:sp>
      <p:sp>
        <p:nvSpPr>
          <p:cNvPr id="7475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fld id="{03B2FB47-5FE3-4580-BBEC-58C5D079BCB3}" type="slidenum">
              <a:rPr altLang="zh-CN"/>
              <a:pPr>
                <a:buFont typeface="Arial" charset="0"/>
                <a:buNone/>
              </a:pPr>
              <a:t>11</a:t>
            </a:fld>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0013219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矩形 6"/>
          <p:cNvSpPr/>
          <p:nvPr userDrawn="1"/>
        </p:nvSpPr>
        <p:spPr>
          <a:xfrm>
            <a:off x="1" y="411260"/>
            <a:ext cx="110316" cy="4247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8" name="矩形 7"/>
          <p:cNvSpPr/>
          <p:nvPr userDrawn="1"/>
        </p:nvSpPr>
        <p:spPr>
          <a:xfrm>
            <a:off x="11728967" y="6466595"/>
            <a:ext cx="461448" cy="1824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25" name="图片 2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608717" y="129620"/>
            <a:ext cx="1283096" cy="1319513"/>
          </a:xfrm>
          <a:prstGeom prst="rect">
            <a:avLst/>
          </a:prstGeom>
        </p:spPr>
      </p:pic>
    </p:spTree>
    <p:extLst>
      <p:ext uri="{BB962C8B-B14F-4D97-AF65-F5344CB8AC3E}">
        <p14:creationId xmlns:p14="http://schemas.microsoft.com/office/powerpoint/2010/main" xmlns="" val="1452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1</a:t>
            </a:r>
            <a:endParaRPr lang="zh-CN" altLang="en-US" sz="6600" dirty="0">
              <a:solidFill>
                <a:srgbClr val="C00000"/>
              </a:solidFill>
              <a:latin typeface="Impact" panose="020B0806030902050204" pitchFamily="34" charset="0"/>
            </a:endParaRPr>
          </a:p>
        </p:txBody>
      </p:sp>
      <p:sp>
        <p:nvSpPr>
          <p:cNvPr id="8" name="矩形 7"/>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6" name="矩形 5"/>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2</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3</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4</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5</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173" y="794"/>
            <a:ext cx="12185478" cy="68587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8266837"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mc:AlternateContent xmlns:mc="http://schemas.openxmlformats.org/markup-compatibility/2006">
    <mc:Choice xmlns:p14="http://schemas.microsoft.com/office/powerpoint/2010/main" xmlns="" Requires="p14">
      <p:transition spd="slow" p14:dur="2000" advTm="0"/>
    </mc:Choice>
    <mc:Fallback>
      <p:transition spd="slow" advTm="0"/>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11.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hyperlink" Target="&#26446;&#35895;&#19968;&#22269;&#24198;&#28436;&#21809;&#12298;&#25105;&#21644;&#25105;&#30340;&#31062;&#22269;&#12299;&#65292;&#26368;&#29087;&#24713;&#30340;&#27468;&#22768;&#65292;&#32463;&#20856;&#27704;&#24658;&#65281;.mp4" TargetMode="Externa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y\Desktop\&#24352;&#26690;&#26757;.mp4"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4" action="ppaction://hlinkfile"/>
          </p:cNvPr>
          <p:cNvSpPr txBox="1"/>
          <p:nvPr/>
        </p:nvSpPr>
        <p:spPr>
          <a:xfrm>
            <a:off x="1594612" y="4358488"/>
            <a:ext cx="7215238" cy="1384995"/>
          </a:xfrm>
          <a:prstGeom prst="rect">
            <a:avLst/>
          </a:prstGeom>
          <a:noFill/>
        </p:spPr>
        <p:txBody>
          <a:bodyPr wrap="square" rtlCol="0" anchor="t">
            <a:spAutoFit/>
          </a:bodyPr>
          <a:lstStyle>
            <a:defPPr>
              <a:defRPr lang="zh-CN"/>
            </a:defPPr>
            <a:lvl1pPr>
              <a:defRPr sz="2000">
                <a:latin typeface="黑体" panose="02010609060101010101" pitchFamily="49" charset="-122"/>
                <a:ea typeface="黑体" panose="02010609060101010101" pitchFamily="49" charset="-122"/>
                <a:cs typeface="方正姚体" panose="02010601030101010101" charset="-122"/>
              </a:defRPr>
            </a:lvl1pPr>
          </a:lstStyle>
          <a:p>
            <a:pPr algn="ctr">
              <a:lnSpc>
                <a:spcPct val="150000"/>
              </a:lnSpc>
            </a:pPr>
            <a:r>
              <a:rPr lang="zh-CN" altLang="en-US" sz="2800" dirty="0" smtClean="0"/>
              <a:t>主讲人：殷宝霞</a:t>
            </a:r>
            <a:endParaRPr lang="en-US" altLang="zh-CN" sz="2800" dirty="0" smtClean="0"/>
          </a:p>
          <a:p>
            <a:pPr algn="ctr">
              <a:lnSpc>
                <a:spcPct val="150000"/>
              </a:lnSpc>
            </a:pPr>
            <a:r>
              <a:rPr lang="zh-CN" altLang="en-US" sz="2800" dirty="0" smtClean="0"/>
              <a:t>   时间：</a:t>
            </a:r>
            <a:r>
              <a:rPr lang="en-US" altLang="zh-CN" sz="2800" dirty="0" smtClean="0"/>
              <a:t>2020</a:t>
            </a:r>
            <a:r>
              <a:rPr lang="zh-CN" altLang="en-US" sz="2800" dirty="0" smtClean="0"/>
              <a:t>年</a:t>
            </a:r>
            <a:r>
              <a:rPr lang="en-US" altLang="zh-CN" sz="2800" dirty="0" smtClean="0"/>
              <a:t>10</a:t>
            </a:r>
            <a:r>
              <a:rPr lang="zh-CN" altLang="en-US" sz="2800" dirty="0" smtClean="0"/>
              <a:t>月</a:t>
            </a:r>
            <a:endParaRPr lang="zh-CN" altLang="en-US" sz="2800" dirty="0"/>
          </a:p>
        </p:txBody>
      </p:sp>
      <p:pic>
        <p:nvPicPr>
          <p:cNvPr id="31" name="背景音乐 - 轻快背景音乐.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0965919" y="-1173632"/>
            <a:ext cx="609283" cy="609741"/>
          </a:xfrm>
          <a:prstGeom prst="rect">
            <a:avLst/>
          </a:prstGeom>
        </p:spPr>
      </p:pic>
      <p:sp>
        <p:nvSpPr>
          <p:cNvPr id="8" name="文本框 7"/>
          <p:cNvSpPr txBox="1"/>
          <p:nvPr/>
        </p:nvSpPr>
        <p:spPr>
          <a:xfrm>
            <a:off x="1594612" y="2858290"/>
            <a:ext cx="8715436" cy="830997"/>
          </a:xfrm>
          <a:prstGeom prst="rect">
            <a:avLst/>
          </a:prstGeom>
          <a:noFill/>
        </p:spPr>
        <p:txBody>
          <a:bodyPr wrap="square" rtlCol="0" anchor="t">
            <a:spAutoFit/>
          </a:bodyPr>
          <a:lstStyle/>
          <a:p>
            <a:pPr>
              <a:lnSpc>
                <a:spcPct val="150000"/>
              </a:lnSpc>
            </a:pPr>
            <a:r>
              <a:rPr lang="en-US" altLang="zh-CN" sz="3200" dirty="0" smtClean="0">
                <a:latin typeface="黑体" panose="02010609060101010101" pitchFamily="49" charset="-122"/>
                <a:ea typeface="黑体" panose="02010609060101010101" pitchFamily="49" charset="-122"/>
                <a:cs typeface="方正姚体" panose="02010601030101010101" charset="-122"/>
                <a:sym typeface="+mn-ea"/>
              </a:rPr>
              <a:t>——</a:t>
            </a:r>
            <a:r>
              <a:rPr lang="zh-CN" altLang="en-US" sz="3200" dirty="0" smtClean="0">
                <a:latin typeface="黑体" panose="02010609060101010101" pitchFamily="49" charset="-122"/>
                <a:ea typeface="黑体" panose="02010609060101010101" pitchFamily="49" charset="-122"/>
                <a:cs typeface="方正姚体" panose="02010601030101010101" charset="-122"/>
                <a:sym typeface="+mn-ea"/>
              </a:rPr>
              <a:t>江苏省启东中学第一党支部书记主题党课</a:t>
            </a:r>
            <a:endParaRPr lang="en-US" altLang="zh-CN" sz="3200" dirty="0">
              <a:latin typeface="黑体" panose="02010609060101010101" pitchFamily="49" charset="-122"/>
              <a:ea typeface="黑体" panose="02010609060101010101" pitchFamily="49" charset="-122"/>
              <a:cs typeface="方正姚体" panose="02010601030101010101" charset="-122"/>
              <a:sym typeface="+mn-ea"/>
            </a:endParaRPr>
          </a:p>
        </p:txBody>
      </p:sp>
      <p:pic>
        <p:nvPicPr>
          <p:cNvPr id="30" name="图片 29" descr="38dbb6fd5266d016143d1d849d2bd40735fa3571.jpg"/>
          <p:cNvPicPr>
            <a:picLocks noChangeAspect="1"/>
          </p:cNvPicPr>
          <p:nvPr/>
        </p:nvPicPr>
        <p:blipFill>
          <a:blip r:embed="rId7"/>
          <a:stretch>
            <a:fillRect/>
          </a:stretch>
        </p:blipFill>
        <p:spPr>
          <a:xfrm>
            <a:off x="0" y="0"/>
            <a:ext cx="1023108" cy="1143778"/>
          </a:xfrm>
          <a:prstGeom prst="rect">
            <a:avLst/>
          </a:prstGeom>
        </p:spPr>
      </p:pic>
      <p:sp>
        <p:nvSpPr>
          <p:cNvPr id="32" name="矩形 31"/>
          <p:cNvSpPr/>
          <p:nvPr/>
        </p:nvSpPr>
        <p:spPr>
          <a:xfrm>
            <a:off x="1165984" y="1715282"/>
            <a:ext cx="93185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solidFill>
                  <a:srgbClr val="C00000"/>
                </a:solidFill>
                <a:effectLst>
                  <a:outerShdw blurRad="50800" dist="39000" dir="5460000" algn="tl">
                    <a:srgbClr val="000000">
                      <a:alpha val="38000"/>
                    </a:srgbClr>
                  </a:outerShdw>
                </a:effectLst>
              </a:rPr>
              <a:t>坚持立德树人     夯实铸魂之路</a:t>
            </a:r>
            <a:endParaRPr lang="zh-CN" altLang="en-US" sz="5400" b="1" cap="none" spc="0" dirty="0">
              <a:ln w="11430"/>
              <a:solidFill>
                <a:srgbClr val="C00000"/>
              </a:solidFill>
              <a:effectLst>
                <a:outerShdw blurRad="50800" dist="39000" dir="5460000" algn="tl">
                  <a:srgbClr val="000000">
                    <a:alpha val="38000"/>
                  </a:srgbClr>
                </a:outerShdw>
              </a:effectLst>
            </a:endParaRPr>
          </a:p>
        </p:txBody>
      </p:sp>
      <p:pic>
        <p:nvPicPr>
          <p:cNvPr id="34" name="图片 33" descr="0823dd54564e9258324704429682d158ccbf4e2f.jpg"/>
          <p:cNvPicPr>
            <a:picLocks noChangeAspect="1"/>
          </p:cNvPicPr>
          <p:nvPr/>
        </p:nvPicPr>
        <p:blipFill>
          <a:blip r:embed="rId8"/>
          <a:stretch>
            <a:fillRect/>
          </a:stretch>
        </p:blipFill>
        <p:spPr>
          <a:xfrm>
            <a:off x="9667106" y="3644108"/>
            <a:ext cx="2523306" cy="3215480"/>
          </a:xfrm>
          <a:prstGeom prst="rect">
            <a:avLst/>
          </a:prstGeom>
        </p:spPr>
      </p:pic>
      <p:pic>
        <p:nvPicPr>
          <p:cNvPr id="9" name="图片 8" descr="u=2742023663,3426315362&amp;fm=26&amp;gp=0.jpg"/>
          <p:cNvPicPr>
            <a:picLocks noChangeAspect="1"/>
          </p:cNvPicPr>
          <p:nvPr/>
        </p:nvPicPr>
        <p:blipFill>
          <a:blip r:embed="rId9"/>
          <a:srcRect l="70339" t="2500"/>
          <a:stretch>
            <a:fillRect/>
          </a:stretch>
        </p:blipFill>
        <p:spPr>
          <a:xfrm>
            <a:off x="0" y="3644108"/>
            <a:ext cx="2451868" cy="321548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12" repeatCount="indefinite" fill="remove" display="0">
                  <p:stCondLst>
                    <p:cond delay="indefinite"/>
                  </p:stCondLst>
                  <p:endCondLst>
                    <p:cond evt="onStopAudio" delay="0">
                      <p:tgtEl>
                        <p:sldTgt/>
                      </p:tgtEl>
                    </p:cond>
                  </p:endCondLst>
                </p:cTn>
                <p:tgtEl>
                  <p:spTgt spid="31"/>
                </p:tgtEl>
              </p:cMediaNode>
            </p:video>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487825" y="990829"/>
            <a:ext cx="79914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24" name="文本框 1"/>
          <p:cNvSpPr txBox="1">
            <a:spLocks noChangeArrowheads="1"/>
          </p:cNvSpPr>
          <p:nvPr/>
        </p:nvSpPr>
        <p:spPr bwMode="auto">
          <a:xfrm>
            <a:off x="1885707" y="2708903"/>
            <a:ext cx="7906837" cy="2801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sz="2100" dirty="0">
                <a:solidFill>
                  <a:srgbClr val="FF0000"/>
                </a:solidFill>
              </a:rPr>
              <a:t>   </a:t>
            </a:r>
            <a:r>
              <a:rPr lang="zh-CN" altLang="en-US" b="1" dirty="0">
                <a:solidFill>
                  <a:srgbClr val="FF0000"/>
                </a:solidFill>
              </a:rPr>
              <a:t>忠诚：党和国家  事业和职业 单位和岗位</a:t>
            </a:r>
            <a:endParaRPr lang="en-US" altLang="zh-CN" b="1" dirty="0">
              <a:solidFill>
                <a:srgbClr val="FF0000"/>
              </a:solidFill>
            </a:endParaRPr>
          </a:p>
          <a:p>
            <a:pPr>
              <a:lnSpc>
                <a:spcPct val="150000"/>
              </a:lnSpc>
            </a:pPr>
            <a:r>
              <a:rPr lang="en-US" altLang="zh-CN" b="1" dirty="0">
                <a:solidFill>
                  <a:srgbClr val="FF0000"/>
                </a:solidFill>
              </a:rPr>
              <a:t>   </a:t>
            </a:r>
            <a:r>
              <a:rPr lang="zh-CN" altLang="en-US" b="1" dirty="0">
                <a:solidFill>
                  <a:srgbClr val="0033CC"/>
                </a:solidFill>
              </a:rPr>
              <a:t>执着：工匠精神  惟精惟一</a:t>
            </a:r>
            <a:endParaRPr lang="en-US" altLang="zh-CN" b="1" dirty="0">
              <a:solidFill>
                <a:srgbClr val="0033CC"/>
              </a:solidFill>
            </a:endParaRPr>
          </a:p>
          <a:p>
            <a:pPr>
              <a:lnSpc>
                <a:spcPct val="150000"/>
              </a:lnSpc>
            </a:pPr>
            <a:r>
              <a:rPr lang="en-US" altLang="zh-CN" b="1" dirty="0">
                <a:solidFill>
                  <a:srgbClr val="0033CC"/>
                </a:solidFill>
              </a:rPr>
              <a:t>   </a:t>
            </a:r>
            <a:r>
              <a:rPr lang="zh-CN" altLang="en-US" b="1" dirty="0">
                <a:solidFill>
                  <a:srgbClr val="0033CC"/>
                </a:solidFill>
              </a:rPr>
              <a:t>朴实：坚守初心  不改本色</a:t>
            </a:r>
            <a:endParaRPr lang="en-US" altLang="zh-CN" b="1" dirty="0">
              <a:solidFill>
                <a:srgbClr val="0033CC"/>
              </a:solidFill>
            </a:endParaRPr>
          </a:p>
          <a:p>
            <a:endParaRPr lang="en-US" altLang="zh-CN" sz="1500" dirty="0"/>
          </a:p>
          <a:p>
            <a:endParaRPr lang="en-US" altLang="zh-CN" sz="1500" dirty="0"/>
          </a:p>
          <a:p>
            <a:endParaRPr lang="en-US" altLang="zh-CN" sz="1500" dirty="0"/>
          </a:p>
          <a:p>
            <a:pPr algn="ctr"/>
            <a:endParaRPr lang="zh-CN" altLang="en-US" dirty="0"/>
          </a:p>
        </p:txBody>
      </p:sp>
      <p:sp>
        <p:nvSpPr>
          <p:cNvPr id="30725" name="矩形 2"/>
          <p:cNvSpPr>
            <a:spLocks noChangeArrowheads="1"/>
          </p:cNvSpPr>
          <p:nvPr/>
        </p:nvSpPr>
        <p:spPr bwMode="auto">
          <a:xfrm>
            <a:off x="2158720" y="130207"/>
            <a:ext cx="4095460" cy="769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p>
            <a:r>
              <a:rPr lang="zh-CN" altLang="en-US" sz="4400" b="1" dirty="0">
                <a:solidFill>
                  <a:srgbClr val="FF0000"/>
                </a:solidFill>
              </a:rPr>
              <a:t>忠诚、</a:t>
            </a:r>
            <a:r>
              <a:rPr lang="zh-CN" altLang="en-US" sz="3600" b="1" dirty="0">
                <a:solidFill>
                  <a:srgbClr val="FF0000"/>
                </a:solidFill>
              </a:rPr>
              <a:t>执着、</a:t>
            </a:r>
            <a:r>
              <a:rPr lang="zh-CN" altLang="en-US" sz="3200" b="1" dirty="0">
                <a:solidFill>
                  <a:srgbClr val="FF0000"/>
                </a:solidFill>
              </a:rPr>
              <a:t>朴实</a:t>
            </a:r>
            <a:endParaRPr lang="zh-CN" altLang="en-US" sz="3200" b="1" dirty="0"/>
          </a:p>
        </p:txBody>
      </p:sp>
      <p:sp>
        <p:nvSpPr>
          <p:cNvPr id="30726" name="矩形 3"/>
          <p:cNvSpPr>
            <a:spLocks noChangeArrowheads="1"/>
          </p:cNvSpPr>
          <p:nvPr/>
        </p:nvSpPr>
        <p:spPr bwMode="auto">
          <a:xfrm>
            <a:off x="2256074" y="1557699"/>
            <a:ext cx="4689923" cy="584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p>
            <a:r>
              <a:rPr lang="zh-CN" altLang="en-US" sz="3200" b="1" dirty="0">
                <a:solidFill>
                  <a:srgbClr val="FF0000"/>
                </a:solidFill>
              </a:rPr>
              <a:t>忠诚是师德的核心</a:t>
            </a: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18216" y="43237"/>
            <a:ext cx="1092716" cy="1813925"/>
          </a:xfrm>
          <a:prstGeom prst="rect">
            <a:avLst/>
          </a:prstGeom>
        </p:spPr>
      </p:pic>
    </p:spTree>
    <p:extLst>
      <p:ext uri="{BB962C8B-B14F-4D97-AF65-F5344CB8AC3E}">
        <p14:creationId xmlns:p14="http://schemas.microsoft.com/office/powerpoint/2010/main" xmlns="" val="21928557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43161"/>
            <a:ext cx="12190413" cy="515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p:cNvCxnSpPr/>
          <p:nvPr/>
        </p:nvCxnSpPr>
        <p:spPr>
          <a:xfrm>
            <a:off x="2122742" y="1651382"/>
            <a:ext cx="79914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文本框 1"/>
          <p:cNvSpPr txBox="1">
            <a:spLocks noChangeArrowheads="1"/>
          </p:cNvSpPr>
          <p:nvPr/>
        </p:nvSpPr>
        <p:spPr bwMode="auto">
          <a:xfrm>
            <a:off x="3166122" y="2094398"/>
            <a:ext cx="7722712" cy="2678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pPr>
            <a:r>
              <a:rPr lang="zh-CN" altLang="en-US" b="1" dirty="0"/>
              <a:t>一是</a:t>
            </a:r>
            <a:r>
              <a:rPr lang="zh-CN" altLang="en-US" b="1" dirty="0">
                <a:solidFill>
                  <a:srgbClr val="C00000"/>
                </a:solidFill>
              </a:rPr>
              <a:t>定位</a:t>
            </a:r>
            <a:r>
              <a:rPr lang="zh-CN" altLang="en-US" b="1" dirty="0"/>
              <a:t>。正确认识自我，明辨坐标不走眼。</a:t>
            </a:r>
            <a:endParaRPr lang="en-US" altLang="zh-CN" b="1" dirty="0"/>
          </a:p>
          <a:p>
            <a:pPr>
              <a:lnSpc>
                <a:spcPct val="150000"/>
              </a:lnSpc>
            </a:pPr>
            <a:r>
              <a:rPr lang="zh-CN" altLang="en-US" b="1" dirty="0"/>
              <a:t>二是</a:t>
            </a:r>
            <a:r>
              <a:rPr lang="zh-CN" altLang="en-US" b="1" dirty="0">
                <a:solidFill>
                  <a:srgbClr val="C00000"/>
                </a:solidFill>
              </a:rPr>
              <a:t>定向</a:t>
            </a:r>
            <a:r>
              <a:rPr lang="zh-CN" altLang="en-US" b="1" dirty="0"/>
              <a:t>。明确奋斗目标，忠诚事业不走调。</a:t>
            </a:r>
          </a:p>
          <a:p>
            <a:pPr>
              <a:lnSpc>
                <a:spcPct val="150000"/>
              </a:lnSpc>
            </a:pPr>
            <a:r>
              <a:rPr lang="zh-CN" altLang="en-US" b="1" dirty="0"/>
              <a:t>三是</a:t>
            </a:r>
            <a:r>
              <a:rPr lang="zh-CN" altLang="en-US" b="1" dirty="0">
                <a:solidFill>
                  <a:srgbClr val="C00000"/>
                </a:solidFill>
              </a:rPr>
              <a:t>定心</a:t>
            </a:r>
            <a:r>
              <a:rPr lang="zh-CN" altLang="en-US" b="1" dirty="0"/>
              <a:t>。沉下心来做事，凝心聚气不走神。</a:t>
            </a:r>
          </a:p>
          <a:p>
            <a:pPr>
              <a:lnSpc>
                <a:spcPct val="150000"/>
              </a:lnSpc>
            </a:pPr>
            <a:r>
              <a:rPr lang="zh-CN" altLang="en-US" b="1" dirty="0"/>
              <a:t>四是</a:t>
            </a:r>
            <a:r>
              <a:rPr lang="zh-CN" altLang="en-US" b="1" dirty="0">
                <a:solidFill>
                  <a:srgbClr val="C00000"/>
                </a:solidFill>
              </a:rPr>
              <a:t>定力</a:t>
            </a:r>
            <a:r>
              <a:rPr lang="zh-CN" altLang="en-US" b="1" dirty="0"/>
              <a:t>。积极提升能力，千难万险不走样。</a:t>
            </a:r>
          </a:p>
          <a:p>
            <a:pPr algn="ctr"/>
            <a:endParaRPr lang="zh-CN" altLang="en-US" dirty="0"/>
          </a:p>
        </p:txBody>
      </p:sp>
      <p:sp>
        <p:nvSpPr>
          <p:cNvPr id="32774" name="文本框 7"/>
          <p:cNvSpPr txBox="1">
            <a:spLocks noChangeArrowheads="1"/>
          </p:cNvSpPr>
          <p:nvPr/>
        </p:nvSpPr>
        <p:spPr bwMode="auto">
          <a:xfrm>
            <a:off x="5722723" y="1121035"/>
            <a:ext cx="2099460" cy="56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100" b="1" dirty="0">
                <a:solidFill>
                  <a:srgbClr val="FF0000"/>
                </a:solidFill>
                <a:latin typeface="等线" pitchFamily="2" charset="-122"/>
              </a:rPr>
              <a:t>忠</a:t>
            </a:r>
            <a:r>
              <a:rPr lang="en-US" altLang="zh-CN" sz="3100" b="1" dirty="0">
                <a:solidFill>
                  <a:srgbClr val="FF0000"/>
                </a:solidFill>
                <a:latin typeface="等线" pitchFamily="2" charset="-122"/>
              </a:rPr>
              <a:t>=</a:t>
            </a:r>
            <a:r>
              <a:rPr lang="zh-CN" altLang="en-US" sz="3100" b="1" dirty="0">
                <a:solidFill>
                  <a:srgbClr val="FF0000"/>
                </a:solidFill>
                <a:latin typeface="等线" pitchFamily="2" charset="-122"/>
              </a:rPr>
              <a:t>定</a:t>
            </a:r>
          </a:p>
        </p:txBody>
      </p:sp>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918216" y="43237"/>
            <a:ext cx="1092716" cy="1813925"/>
          </a:xfrm>
          <a:prstGeom prst="rect">
            <a:avLst/>
          </a:prstGeom>
        </p:spPr>
      </p:pic>
    </p:spTree>
    <p:extLst>
      <p:ext uri="{BB962C8B-B14F-4D97-AF65-F5344CB8AC3E}">
        <p14:creationId xmlns:p14="http://schemas.microsoft.com/office/powerpoint/2010/main" xmlns="" val="121436436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E7D119AA-383F-4D27-822E-7A0A1956A61C}"/>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3" name="剪去对角的矩形 2"/>
          <p:cNvSpPr/>
          <p:nvPr/>
        </p:nvSpPr>
        <p:spPr>
          <a:xfrm>
            <a:off x="1558702" y="1904212"/>
            <a:ext cx="9690735" cy="4505325"/>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剪去对角的矩形 3"/>
          <p:cNvSpPr/>
          <p:nvPr/>
        </p:nvSpPr>
        <p:spPr>
          <a:xfrm>
            <a:off x="4727054" y="1443990"/>
            <a:ext cx="6273686"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000" dirty="0">
                <a:latin typeface="黑体" panose="02010609060101010101" pitchFamily="49" charset="-122"/>
                <a:ea typeface="黑体" panose="02010609060101010101" pitchFamily="49" charset="-122"/>
              </a:rPr>
              <a:t>（三</a:t>
            </a:r>
            <a:r>
              <a:rPr lang="zh-CN" altLang="en-US" sz="4000" dirty="0" smtClean="0">
                <a:latin typeface="黑体" panose="02010609060101010101" pitchFamily="49" charset="-122"/>
                <a:ea typeface="黑体" panose="02010609060101010101" pitchFamily="49" charset="-122"/>
              </a:rPr>
              <a:t>）明内涵</a:t>
            </a:r>
            <a:endPar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pic>
        <p:nvPicPr>
          <p:cNvPr id="7" name="图片 6" descr="08e17d05aeee4e70d58277397fca10b"/>
          <p:cNvPicPr>
            <a:picLocks noChangeAspect="1"/>
          </p:cNvPicPr>
          <p:nvPr/>
        </p:nvPicPr>
        <p:blipFill>
          <a:blip r:embed="rId4">
            <a:clrChange>
              <a:clrFrom>
                <a:srgbClr val="000000">
                  <a:alpha val="100000"/>
                </a:srgbClr>
              </a:clrFrom>
              <a:clrTo>
                <a:srgbClr val="000000">
                  <a:alpha val="100000"/>
                  <a:alpha val="0"/>
                </a:srgbClr>
              </a:clrTo>
            </a:clrChange>
            <a:lum bright="18000" contrast="18000"/>
          </a:blip>
          <a:srcRect l="30556" t="15093" b="28981"/>
          <a:stretch>
            <a:fillRect/>
          </a:stretch>
        </p:blipFill>
        <p:spPr>
          <a:xfrm>
            <a:off x="8844743" y="4221882"/>
            <a:ext cx="3321685" cy="2637706"/>
          </a:xfrm>
          <a:prstGeom prst="rect">
            <a:avLst/>
          </a:prstGeom>
          <a:ln>
            <a:noFill/>
          </a:ln>
          <a:effectLst>
            <a:softEdge rad="31750"/>
          </a:effectLst>
        </p:spPr>
      </p:pic>
      <p:sp>
        <p:nvSpPr>
          <p:cNvPr id="10" name="TextBox 9"/>
          <p:cNvSpPr txBox="1"/>
          <p:nvPr/>
        </p:nvSpPr>
        <p:spPr>
          <a:xfrm>
            <a:off x="2094678" y="2501100"/>
            <a:ext cx="8858312" cy="3324019"/>
          </a:xfrm>
          <a:prstGeom prst="rect">
            <a:avLst/>
          </a:prstGeom>
          <a:noFill/>
        </p:spPr>
        <p:txBody>
          <a:bodyPr wrap="square" lIns="91472" tIns="45736" rIns="91472" bIns="45736" rtlCol="0">
            <a:spAutoFit/>
          </a:bodyPr>
          <a:lstStyle>
            <a:defPPr>
              <a:defRPr lang="zh-CN"/>
            </a:defPPr>
            <a:lvl1pPr algn="just">
              <a:lnSpc>
                <a:spcPct val="150000"/>
              </a:lnSpc>
              <a:defRPr sz="2000">
                <a:latin typeface="黑体" panose="02010609060101010101" pitchFamily="49" charset="-122"/>
                <a:ea typeface="黑体" panose="02010609060101010101" pitchFamily="49" charset="-122"/>
              </a:defRPr>
            </a:lvl1pPr>
          </a:lstStyle>
          <a:p>
            <a:r>
              <a:rPr lang="zh-CN" altLang="en-US" sz="2800" b="1" dirty="0" smtClean="0"/>
              <a:t>“立德树人”的基本关系</a:t>
            </a:r>
            <a:endParaRPr lang="en-US" altLang="zh-CN" sz="2800" b="1" dirty="0" smtClean="0"/>
          </a:p>
          <a:p>
            <a:r>
              <a:rPr lang="zh-CN" altLang="en-US" sz="2800" dirty="0" smtClean="0"/>
              <a:t>    </a:t>
            </a:r>
            <a:r>
              <a:rPr lang="zh-CN" altLang="en-US" sz="2800" b="1" dirty="0" smtClean="0">
                <a:latin typeface="仿宋" pitchFamily="49" charset="-122"/>
                <a:ea typeface="仿宋" pitchFamily="49" charset="-122"/>
              </a:rPr>
              <a:t>“立德”是“树人”的</a:t>
            </a:r>
            <a:r>
              <a:rPr lang="zh-CN" altLang="en-US" sz="2800" b="1" dirty="0" smtClean="0">
                <a:solidFill>
                  <a:srgbClr val="C00000"/>
                </a:solidFill>
                <a:latin typeface="仿宋" pitchFamily="49" charset="-122"/>
                <a:ea typeface="仿宋" pitchFamily="49" charset="-122"/>
              </a:rPr>
              <a:t>前提</a:t>
            </a:r>
            <a:r>
              <a:rPr lang="zh-CN" altLang="en-US" sz="2800" b="1" dirty="0" smtClean="0">
                <a:latin typeface="仿宋" pitchFamily="49" charset="-122"/>
                <a:ea typeface="仿宋" pitchFamily="49" charset="-122"/>
              </a:rPr>
              <a:t>和</a:t>
            </a:r>
            <a:r>
              <a:rPr lang="zh-CN" altLang="en-US" sz="2800" b="1" dirty="0" smtClean="0">
                <a:solidFill>
                  <a:srgbClr val="C00000"/>
                </a:solidFill>
                <a:latin typeface="仿宋" pitchFamily="49" charset="-122"/>
                <a:ea typeface="仿宋" pitchFamily="49" charset="-122"/>
              </a:rPr>
              <a:t>基础</a:t>
            </a:r>
            <a:r>
              <a:rPr lang="zh-CN" altLang="en-US" sz="2800" b="1" dirty="0" smtClean="0">
                <a:latin typeface="仿宋" pitchFamily="49" charset="-122"/>
                <a:ea typeface="仿宋" pitchFamily="49" charset="-122"/>
              </a:rPr>
              <a:t>，“树人”是“立德”的</a:t>
            </a:r>
            <a:r>
              <a:rPr lang="zh-CN" altLang="en-US" sz="2800" b="1" dirty="0" smtClean="0">
                <a:solidFill>
                  <a:srgbClr val="C00000"/>
                </a:solidFill>
                <a:latin typeface="仿宋" pitchFamily="49" charset="-122"/>
                <a:ea typeface="仿宋" pitchFamily="49" charset="-122"/>
              </a:rPr>
              <a:t>延伸</a:t>
            </a:r>
            <a:r>
              <a:rPr lang="zh-CN" altLang="en-US" sz="2800" b="1" dirty="0" smtClean="0">
                <a:latin typeface="仿宋" pitchFamily="49" charset="-122"/>
                <a:ea typeface="仿宋" pitchFamily="49" charset="-122"/>
              </a:rPr>
              <a:t>和</a:t>
            </a:r>
            <a:r>
              <a:rPr lang="zh-CN" altLang="en-US" sz="2800" b="1" dirty="0" smtClean="0">
                <a:solidFill>
                  <a:srgbClr val="C00000"/>
                </a:solidFill>
                <a:latin typeface="仿宋" pitchFamily="49" charset="-122"/>
                <a:ea typeface="仿宋" pitchFamily="49" charset="-122"/>
              </a:rPr>
              <a:t>目标</a:t>
            </a:r>
            <a:r>
              <a:rPr lang="zh-CN" altLang="en-US" sz="2800" b="1" dirty="0" smtClean="0">
                <a:latin typeface="仿宋" pitchFamily="49" charset="-122"/>
                <a:ea typeface="仿宋" pitchFamily="49" charset="-122"/>
              </a:rPr>
              <a:t>。</a:t>
            </a:r>
            <a:endParaRPr lang="en-US" altLang="zh-CN" sz="2800" b="1" dirty="0" smtClean="0">
              <a:latin typeface="仿宋" pitchFamily="49" charset="-122"/>
              <a:ea typeface="仿宋" pitchFamily="49" charset="-122"/>
            </a:endParaRPr>
          </a:p>
          <a:p>
            <a:r>
              <a:rPr lang="zh-CN" altLang="en-US" sz="2800" dirty="0" smtClean="0"/>
              <a:t>    </a:t>
            </a:r>
            <a:r>
              <a:rPr lang="zh-CN" altLang="en-US" sz="2800" b="1" dirty="0" smtClean="0">
                <a:latin typeface="仿宋" pitchFamily="49" charset="-122"/>
                <a:ea typeface="仿宋" pitchFamily="49" charset="-122"/>
              </a:rPr>
              <a:t>青少年学生时代，是逐步形成人生观、世界观、价值观的关键时期，</a:t>
            </a:r>
            <a:r>
              <a:rPr lang="en-US"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扣好人生的第一粒扣子</a:t>
            </a:r>
            <a:r>
              <a:rPr lang="en-US"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非常重要。</a:t>
            </a:r>
            <a:endParaRPr lang="zh-CN" altLang="zh-CN" sz="2400" dirty="0"/>
          </a:p>
        </p:txBody>
      </p:sp>
      <p:sp>
        <p:nvSpPr>
          <p:cNvPr id="9"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学模范，明内涵，形成特色</a:t>
            </a:r>
            <a:endParaRPr lang="zh-CN" altLang="en-US" sz="2800" b="1" dirty="0">
              <a:solidFill>
                <a:srgbClr val="C00000"/>
              </a:solidFill>
              <a:latin typeface="黑体"/>
              <a:ea typeface="黑体"/>
            </a:endParaRPr>
          </a:p>
        </p:txBody>
      </p:sp>
      <p:sp>
        <p:nvSpPr>
          <p:cNvPr id="11" name="矩形 10">
            <a:extLst>
              <a:ext uri="{FF2B5EF4-FFF2-40B4-BE49-F238E27FC236}">
                <a16:creationId xmlns="" xmlns:a16="http://schemas.microsoft.com/office/drawing/2014/main" id="{868A80F2-E75E-4F96-A8EE-258E4CC8941A}"/>
              </a:ext>
            </a:extLst>
          </p:cNvPr>
          <p:cNvSpPr/>
          <p:nvPr/>
        </p:nvSpPr>
        <p:spPr>
          <a:xfrm>
            <a:off x="0" y="765498"/>
            <a:ext cx="478582" cy="72008"/>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05682296-F593-4F5F-860C-9C02A3BD1BB7}"/>
              </a:ext>
            </a:extLst>
          </p:cNvPr>
          <p:cNvSpPr/>
          <p:nvPr/>
        </p:nvSpPr>
        <p:spPr>
          <a:xfrm>
            <a:off x="1126654" y="780063"/>
            <a:ext cx="11161240" cy="91221"/>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AB3B60AC-DAD9-4B75-9C8F-EB9F08244653}"/>
              </a:ext>
            </a:extLst>
          </p:cNvPr>
          <p:cNvSpPr txBox="1"/>
          <p:nvPr/>
        </p:nvSpPr>
        <p:spPr>
          <a:xfrm>
            <a:off x="478582" y="-1575"/>
            <a:ext cx="887363" cy="1107996"/>
          </a:xfrm>
          <a:prstGeom prst="rect">
            <a:avLst/>
          </a:prstGeom>
          <a:noFill/>
        </p:spPr>
        <p:txBody>
          <a:bodyPr wrap="square" rtlCol="0">
            <a:spAutoFit/>
          </a:bodyPr>
          <a:lstStyle/>
          <a:p>
            <a:r>
              <a:rPr lang="en-US" altLang="zh-CN" sz="6600" dirty="0">
                <a:solidFill>
                  <a:srgbClr val="A80000"/>
                </a:solidFill>
                <a:latin typeface="Arial Black" panose="020B0A04020102020204" pitchFamily="34" charset="0"/>
                <a:ea typeface="方正综艺简体" panose="02010601030101010101" pitchFamily="2" charset="-122"/>
              </a:rPr>
              <a:t>1</a:t>
            </a:r>
            <a:endParaRPr lang="zh-CN" altLang="en-US" sz="6600" dirty="0">
              <a:solidFill>
                <a:srgbClr val="A80000"/>
              </a:solidFill>
              <a:latin typeface="Arial Black" panose="020B0A04020102020204" pitchFamily="34" charset="0"/>
              <a:ea typeface="方正综艺简体" panose="02010601030101010101" pitchFamily="2" charset="-122"/>
            </a:endParaRPr>
          </a:p>
        </p:txBody>
      </p:sp>
    </p:spTree>
    <p:extLst>
      <p:ext uri="{BB962C8B-B14F-4D97-AF65-F5344CB8AC3E}">
        <p14:creationId xmlns:p14="http://schemas.microsoft.com/office/powerpoint/2010/main" xmlns="" val="2368350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0"/>
                                        </p:tgtEl>
                                        <p:attrNameLst>
                                          <p:attrName>style.visibility</p:attrName>
                                        </p:attrNameLst>
                                      </p:cBhvr>
                                      <p:to>
                                        <p:strVal val="visible"/>
                                      </p:to>
                                    </p:set>
                                    <p:animEffect transition="in" filter="wipe(left)">
                                      <p:cBhvr>
                                        <p:cTn id="16" dur="100"/>
                                        <p:tgtEl>
                                          <p:spTgt spid="10"/>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0"/>
                                        </p:tgtEl>
                                      </p:cBhvr>
                                      <p:to x="80000" y="100000"/>
                                    </p:animScale>
                                    <p:anim by="(#ppt_w*0.10)" calcmode="lin" valueType="num">
                                      <p:cBhvr>
                                        <p:cTn id="19" dur="50" autoRev="1" fill="hold">
                                          <p:stCondLst>
                                            <p:cond delay="0"/>
                                          </p:stCondLst>
                                        </p:cTn>
                                        <p:tgtEl>
                                          <p:spTgt spid="10"/>
                                        </p:tgtEl>
                                        <p:attrNameLst>
                                          <p:attrName>ppt_x</p:attrName>
                                        </p:attrNameLst>
                                      </p:cBhvr>
                                    </p:anim>
                                    <p:anim by="(-#ppt_w*0.10)" calcmode="lin" valueType="num">
                                      <p:cBhvr>
                                        <p:cTn id="20" dur="50" autoRev="1" fill="hold">
                                          <p:stCondLst>
                                            <p:cond delay="0"/>
                                          </p:stCondLst>
                                        </p:cTn>
                                        <p:tgtEl>
                                          <p:spTgt spid="10"/>
                                        </p:tgtEl>
                                        <p:attrNameLst>
                                          <p:attrName>ppt_y</p:attrName>
                                        </p:attrNameLst>
                                      </p:cBhvr>
                                    </p:anim>
                                    <p:animRot by="-480000">
                                      <p:cBhvr>
                                        <p:cTn id="21"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3563F6B-43CB-4C9E-BC81-52E2286682E8}"/>
              </a:ext>
            </a:extLst>
          </p:cNvPr>
          <p:cNvSpPr/>
          <p:nvPr/>
        </p:nvSpPr>
        <p:spPr>
          <a:xfrm>
            <a:off x="2212767" y="1091295"/>
            <a:ext cx="9334608" cy="523220"/>
          </a:xfrm>
          <a:prstGeom prst="rect">
            <a:avLst/>
          </a:prstGeom>
          <a:solidFill>
            <a:srgbClr val="92D050"/>
          </a:solidFill>
        </p:spPr>
        <p:txBody>
          <a:bodyPr wrap="none">
            <a:spAutoFit/>
          </a:bodyPr>
          <a:lstStyle/>
          <a:p>
            <a:pPr algn="ctr"/>
            <a:r>
              <a:rPr lang="zh-CN" altLang="en-US" sz="2800" b="1" dirty="0" smtClean="0">
                <a:solidFill>
                  <a:srgbClr val="C00000"/>
                </a:solidFill>
              </a:rPr>
              <a:t>启中教育人要落实“立德树人”目标需</a:t>
            </a:r>
            <a:r>
              <a:rPr lang="zh-CN" altLang="zh-CN" sz="2800" b="1" dirty="0" smtClean="0">
                <a:solidFill>
                  <a:srgbClr val="C00000"/>
                </a:solidFill>
              </a:rPr>
              <a:t>在</a:t>
            </a:r>
            <a:r>
              <a:rPr lang="en-US" altLang="zh-CN" sz="2800" b="1" dirty="0">
                <a:solidFill>
                  <a:srgbClr val="C00000"/>
                </a:solidFill>
              </a:rPr>
              <a:t>6</a:t>
            </a:r>
            <a:r>
              <a:rPr lang="zh-CN" altLang="zh-CN" sz="2800" b="1" dirty="0">
                <a:solidFill>
                  <a:srgbClr val="C00000"/>
                </a:solidFill>
              </a:rPr>
              <a:t>个方面</a:t>
            </a:r>
            <a:r>
              <a:rPr lang="en-US" altLang="zh-CN" sz="2800" b="1" dirty="0">
                <a:solidFill>
                  <a:srgbClr val="C00000"/>
                </a:solidFill>
              </a:rPr>
              <a:t>“</a:t>
            </a:r>
            <a:r>
              <a:rPr lang="zh-CN" altLang="zh-CN" sz="2800" b="1" dirty="0">
                <a:solidFill>
                  <a:srgbClr val="C00000"/>
                </a:solidFill>
              </a:rPr>
              <a:t>下功夫</a:t>
            </a:r>
            <a:r>
              <a:rPr lang="en-US" altLang="zh-CN" sz="2800" b="1" dirty="0">
                <a:solidFill>
                  <a:srgbClr val="C00000"/>
                </a:solidFill>
              </a:rPr>
              <a:t>”</a:t>
            </a:r>
            <a:endParaRPr lang="zh-CN" altLang="zh-CN" sz="2800" dirty="0">
              <a:solidFill>
                <a:srgbClr val="C00000"/>
              </a:solidFill>
            </a:endParaRPr>
          </a:p>
        </p:txBody>
      </p:sp>
      <p:sp>
        <p:nvSpPr>
          <p:cNvPr id="5" name="文本框 4">
            <a:extLst>
              <a:ext uri="{FF2B5EF4-FFF2-40B4-BE49-F238E27FC236}">
                <a16:creationId xmlns="" xmlns:a16="http://schemas.microsoft.com/office/drawing/2014/main" id="{4059956F-F667-4C9D-8024-3B2DF6A82F80}"/>
              </a:ext>
            </a:extLst>
          </p:cNvPr>
          <p:cNvSpPr txBox="1"/>
          <p:nvPr/>
        </p:nvSpPr>
        <p:spPr>
          <a:xfrm>
            <a:off x="1584754" y="1971497"/>
            <a:ext cx="8787256" cy="461665"/>
          </a:xfrm>
          <a:prstGeom prst="rect">
            <a:avLst/>
          </a:prstGeom>
          <a:noFill/>
        </p:spPr>
        <p:txBody>
          <a:bodyPr wrap="square" rtlCol="0">
            <a:spAutoFit/>
          </a:bodyPr>
          <a:lstStyle/>
          <a:p>
            <a:endParaRPr lang="zh-CN" altLang="en-US" dirty="0"/>
          </a:p>
        </p:txBody>
      </p:sp>
      <p:graphicFrame>
        <p:nvGraphicFramePr>
          <p:cNvPr id="8" name="图示 7">
            <a:extLst>
              <a:ext uri="{FF2B5EF4-FFF2-40B4-BE49-F238E27FC236}">
                <a16:creationId xmlns="" xmlns:a16="http://schemas.microsoft.com/office/drawing/2014/main" id="{3A93B6A3-AB71-4AD1-967B-D75FA80F87BA}"/>
              </a:ext>
            </a:extLst>
          </p:cNvPr>
          <p:cNvGraphicFramePr/>
          <p:nvPr>
            <p:extLst>
              <p:ext uri="{D42A27DB-BD31-4B8C-83A1-F6EECF244321}">
                <p14:modId xmlns:p14="http://schemas.microsoft.com/office/powerpoint/2010/main" xmlns="" val="1486465762"/>
              </p:ext>
            </p:extLst>
          </p:nvPr>
        </p:nvGraphicFramePr>
        <p:xfrm>
          <a:off x="237290" y="2143910"/>
          <a:ext cx="11712055" cy="409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椭圆 5">
            <a:extLst>
              <a:ext uri="{FF2B5EF4-FFF2-40B4-BE49-F238E27FC236}">
                <a16:creationId xmlns="" xmlns:a16="http://schemas.microsoft.com/office/drawing/2014/main" id="{EC8F57EB-33A3-4B51-8949-1A81DFC82D36}"/>
              </a:ext>
            </a:extLst>
          </p:cNvPr>
          <p:cNvSpPr/>
          <p:nvPr/>
        </p:nvSpPr>
        <p:spPr>
          <a:xfrm>
            <a:off x="863488" y="3877074"/>
            <a:ext cx="568886" cy="56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一</a:t>
            </a:r>
          </a:p>
        </p:txBody>
      </p:sp>
      <p:sp>
        <p:nvSpPr>
          <p:cNvPr id="9" name="椭圆 8">
            <a:extLst>
              <a:ext uri="{FF2B5EF4-FFF2-40B4-BE49-F238E27FC236}">
                <a16:creationId xmlns="" xmlns:a16="http://schemas.microsoft.com/office/drawing/2014/main" id="{94410A51-0927-4850-83B4-623C033FA976}"/>
              </a:ext>
            </a:extLst>
          </p:cNvPr>
          <p:cNvSpPr/>
          <p:nvPr/>
        </p:nvSpPr>
        <p:spPr>
          <a:xfrm>
            <a:off x="2570145" y="3877074"/>
            <a:ext cx="568886" cy="56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二</a:t>
            </a:r>
          </a:p>
        </p:txBody>
      </p:sp>
      <p:sp>
        <p:nvSpPr>
          <p:cNvPr id="10" name="椭圆 9">
            <a:extLst>
              <a:ext uri="{FF2B5EF4-FFF2-40B4-BE49-F238E27FC236}">
                <a16:creationId xmlns="" xmlns:a16="http://schemas.microsoft.com/office/drawing/2014/main" id="{5FC89EEF-27C2-4FA6-8ED3-11411386F9D6}"/>
              </a:ext>
            </a:extLst>
          </p:cNvPr>
          <p:cNvSpPr/>
          <p:nvPr/>
        </p:nvSpPr>
        <p:spPr>
          <a:xfrm>
            <a:off x="4446028" y="3877074"/>
            <a:ext cx="568886" cy="56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三</a:t>
            </a:r>
          </a:p>
        </p:txBody>
      </p:sp>
      <p:sp>
        <p:nvSpPr>
          <p:cNvPr id="11" name="椭圆 10">
            <a:extLst>
              <a:ext uri="{FF2B5EF4-FFF2-40B4-BE49-F238E27FC236}">
                <a16:creationId xmlns="" xmlns:a16="http://schemas.microsoft.com/office/drawing/2014/main" id="{01913B6E-E458-4F3E-995E-F03D3DDEF6C3}"/>
              </a:ext>
            </a:extLst>
          </p:cNvPr>
          <p:cNvSpPr/>
          <p:nvPr/>
        </p:nvSpPr>
        <p:spPr>
          <a:xfrm>
            <a:off x="6186635" y="3877074"/>
            <a:ext cx="568886" cy="56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四</a:t>
            </a:r>
          </a:p>
        </p:txBody>
      </p:sp>
      <p:sp>
        <p:nvSpPr>
          <p:cNvPr id="12" name="椭圆 11">
            <a:extLst>
              <a:ext uri="{FF2B5EF4-FFF2-40B4-BE49-F238E27FC236}">
                <a16:creationId xmlns="" xmlns:a16="http://schemas.microsoft.com/office/drawing/2014/main" id="{778BD542-5CE7-4B6B-B6BD-EA0A77DD35BE}"/>
              </a:ext>
            </a:extLst>
          </p:cNvPr>
          <p:cNvSpPr/>
          <p:nvPr/>
        </p:nvSpPr>
        <p:spPr>
          <a:xfrm>
            <a:off x="7927241" y="3877074"/>
            <a:ext cx="568886" cy="56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五</a:t>
            </a:r>
          </a:p>
        </p:txBody>
      </p:sp>
      <p:sp>
        <p:nvSpPr>
          <p:cNvPr id="13" name="椭圆 12">
            <a:extLst>
              <a:ext uri="{FF2B5EF4-FFF2-40B4-BE49-F238E27FC236}">
                <a16:creationId xmlns="" xmlns:a16="http://schemas.microsoft.com/office/drawing/2014/main" id="{37EC0FC7-B5F7-4839-8E05-71E5A86D3A2B}"/>
              </a:ext>
            </a:extLst>
          </p:cNvPr>
          <p:cNvSpPr/>
          <p:nvPr/>
        </p:nvSpPr>
        <p:spPr>
          <a:xfrm>
            <a:off x="9667847" y="3877074"/>
            <a:ext cx="568886" cy="569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六</a:t>
            </a:r>
          </a:p>
        </p:txBody>
      </p:sp>
      <p:sp>
        <p:nvSpPr>
          <p:cNvPr id="17" name="矩形 16">
            <a:extLst>
              <a:ext uri="{FF2B5EF4-FFF2-40B4-BE49-F238E27FC236}">
                <a16:creationId xmlns="" xmlns:a16="http://schemas.microsoft.com/office/drawing/2014/main" id="{0C16C0BD-5022-470F-916B-A6E4F7B1DD45}"/>
              </a:ext>
            </a:extLst>
          </p:cNvPr>
          <p:cNvSpPr/>
          <p:nvPr/>
        </p:nvSpPr>
        <p:spPr>
          <a:xfrm>
            <a:off x="0" y="765498"/>
            <a:ext cx="478582" cy="72008"/>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 xmlns:a16="http://schemas.microsoft.com/office/drawing/2014/main" id="{F033CB06-23A7-4A90-BDF3-026A8705CA88}"/>
              </a:ext>
            </a:extLst>
          </p:cNvPr>
          <p:cNvSpPr/>
          <p:nvPr/>
        </p:nvSpPr>
        <p:spPr>
          <a:xfrm>
            <a:off x="1126654" y="780063"/>
            <a:ext cx="11161240" cy="91221"/>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38dbb6fd5266d016143d1d849d2bd40735fa3571.jpg"/>
          <p:cNvPicPr>
            <a:picLocks noChangeAspect="1"/>
          </p:cNvPicPr>
          <p:nvPr/>
        </p:nvPicPr>
        <p:blipFill>
          <a:blip r:embed="rId7"/>
          <a:stretch>
            <a:fillRect/>
          </a:stretch>
        </p:blipFill>
        <p:spPr>
          <a:xfrm>
            <a:off x="10595800" y="0"/>
            <a:ext cx="1428760" cy="1429530"/>
          </a:xfrm>
          <a:prstGeom prst="rect">
            <a:avLst/>
          </a:prstGeom>
        </p:spPr>
      </p:pic>
    </p:spTree>
    <p:extLst>
      <p:ext uri="{BB962C8B-B14F-4D97-AF65-F5344CB8AC3E}">
        <p14:creationId xmlns:p14="http://schemas.microsoft.com/office/powerpoint/2010/main" xmlns="" val="27566033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E7D119AA-383F-4D27-822E-7A0A1956A61C}"/>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3" name="剪去对角的矩形 2"/>
          <p:cNvSpPr/>
          <p:nvPr/>
        </p:nvSpPr>
        <p:spPr>
          <a:xfrm>
            <a:off x="1558702" y="1904212"/>
            <a:ext cx="9690735" cy="4505325"/>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剪去对角的矩形 3"/>
          <p:cNvSpPr/>
          <p:nvPr/>
        </p:nvSpPr>
        <p:spPr>
          <a:xfrm>
            <a:off x="4727054" y="1443990"/>
            <a:ext cx="6273686"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000" dirty="0" smtClean="0">
                <a:latin typeface="黑体" panose="02010609060101010101" pitchFamily="49" charset="-122"/>
                <a:ea typeface="黑体" panose="02010609060101010101" pitchFamily="49" charset="-122"/>
              </a:rPr>
              <a:t>（四）形成特色</a:t>
            </a:r>
            <a:endPar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pic>
        <p:nvPicPr>
          <p:cNvPr id="7" name="图片 6" descr="08e17d05aeee4e70d58277397fca10b"/>
          <p:cNvPicPr>
            <a:picLocks noChangeAspect="1"/>
          </p:cNvPicPr>
          <p:nvPr/>
        </p:nvPicPr>
        <p:blipFill>
          <a:blip r:embed="rId4">
            <a:clrChange>
              <a:clrFrom>
                <a:srgbClr val="000000">
                  <a:alpha val="100000"/>
                </a:srgbClr>
              </a:clrFrom>
              <a:clrTo>
                <a:srgbClr val="000000">
                  <a:alpha val="100000"/>
                  <a:alpha val="0"/>
                </a:srgbClr>
              </a:clrTo>
            </a:clrChange>
            <a:lum bright="18000" contrast="18000"/>
          </a:blip>
          <a:srcRect l="30556" t="15093" b="28981"/>
          <a:stretch>
            <a:fillRect/>
          </a:stretch>
        </p:blipFill>
        <p:spPr>
          <a:xfrm>
            <a:off x="8844743" y="4221882"/>
            <a:ext cx="3321685" cy="2637706"/>
          </a:xfrm>
          <a:prstGeom prst="rect">
            <a:avLst/>
          </a:prstGeom>
          <a:ln>
            <a:noFill/>
          </a:ln>
          <a:effectLst>
            <a:softEdge rad="31750"/>
          </a:effectLst>
        </p:spPr>
      </p:pic>
      <p:sp>
        <p:nvSpPr>
          <p:cNvPr id="10" name="TextBox 9"/>
          <p:cNvSpPr txBox="1"/>
          <p:nvPr/>
        </p:nvSpPr>
        <p:spPr>
          <a:xfrm>
            <a:off x="2094678" y="2501100"/>
            <a:ext cx="8858312" cy="1200361"/>
          </a:xfrm>
          <a:prstGeom prst="rect">
            <a:avLst/>
          </a:prstGeom>
          <a:noFill/>
        </p:spPr>
        <p:txBody>
          <a:bodyPr wrap="square" lIns="91472" tIns="45736" rIns="91472" bIns="45736" rtlCol="0">
            <a:spAutoFit/>
          </a:bodyPr>
          <a:lstStyle>
            <a:defPPr>
              <a:defRPr lang="zh-CN"/>
            </a:defPPr>
            <a:lvl1pPr algn="just">
              <a:lnSpc>
                <a:spcPct val="150000"/>
              </a:lnSpc>
              <a:defRPr sz="2000">
                <a:latin typeface="黑体" panose="02010609060101010101" pitchFamily="49" charset="-122"/>
                <a:ea typeface="黑体" panose="02010609060101010101" pitchFamily="49" charset="-122"/>
              </a:defRPr>
            </a:lvl1pPr>
          </a:lstStyle>
          <a:p>
            <a:r>
              <a:rPr lang="zh-CN" altLang="en-US" sz="2400" dirty="0" smtClean="0"/>
              <a:t>    </a:t>
            </a:r>
            <a:r>
              <a:rPr lang="zh-CN" altLang="en-US" sz="2400" b="1" dirty="0" smtClean="0">
                <a:latin typeface="仿宋" pitchFamily="49" charset="-122"/>
                <a:ea typeface="仿宋" pitchFamily="49" charset="-122"/>
              </a:rPr>
              <a:t>在立德树人方面，我们每位党员教师应该根据自己的学科特色，采取针对性的办法，形成自己的教育特色。</a:t>
            </a:r>
            <a:endParaRPr lang="zh-CN" altLang="zh-CN" sz="2400" b="1" dirty="0">
              <a:latin typeface="仿宋" pitchFamily="49" charset="-122"/>
              <a:ea typeface="仿宋" pitchFamily="49" charset="-122"/>
            </a:endParaRPr>
          </a:p>
        </p:txBody>
      </p:sp>
      <p:sp>
        <p:nvSpPr>
          <p:cNvPr id="9"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学模范，明内涵，形成特色</a:t>
            </a:r>
            <a:endParaRPr lang="zh-CN" altLang="en-US" sz="2800" b="1" dirty="0">
              <a:solidFill>
                <a:srgbClr val="C00000"/>
              </a:solidFill>
              <a:latin typeface="黑体"/>
              <a:ea typeface="黑体"/>
            </a:endParaRPr>
          </a:p>
        </p:txBody>
      </p:sp>
      <p:sp>
        <p:nvSpPr>
          <p:cNvPr id="11" name="矩形 10">
            <a:extLst>
              <a:ext uri="{FF2B5EF4-FFF2-40B4-BE49-F238E27FC236}">
                <a16:creationId xmlns="" xmlns:a16="http://schemas.microsoft.com/office/drawing/2014/main" id="{868A80F2-E75E-4F96-A8EE-258E4CC8941A}"/>
              </a:ext>
            </a:extLst>
          </p:cNvPr>
          <p:cNvSpPr/>
          <p:nvPr/>
        </p:nvSpPr>
        <p:spPr>
          <a:xfrm>
            <a:off x="0" y="765498"/>
            <a:ext cx="478582" cy="72008"/>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05682296-F593-4F5F-860C-9C02A3BD1BB7}"/>
              </a:ext>
            </a:extLst>
          </p:cNvPr>
          <p:cNvSpPr/>
          <p:nvPr/>
        </p:nvSpPr>
        <p:spPr>
          <a:xfrm>
            <a:off x="1126654" y="780063"/>
            <a:ext cx="11161240" cy="91221"/>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 xmlns:a16="http://schemas.microsoft.com/office/drawing/2014/main" id="{AB3B60AC-DAD9-4B75-9C8F-EB9F08244653}"/>
              </a:ext>
            </a:extLst>
          </p:cNvPr>
          <p:cNvSpPr txBox="1"/>
          <p:nvPr/>
        </p:nvSpPr>
        <p:spPr>
          <a:xfrm>
            <a:off x="478582" y="-1575"/>
            <a:ext cx="887363" cy="1107996"/>
          </a:xfrm>
          <a:prstGeom prst="rect">
            <a:avLst/>
          </a:prstGeom>
          <a:noFill/>
        </p:spPr>
        <p:txBody>
          <a:bodyPr wrap="square" rtlCol="0">
            <a:spAutoFit/>
          </a:bodyPr>
          <a:lstStyle/>
          <a:p>
            <a:r>
              <a:rPr lang="en-US" altLang="zh-CN" sz="6600" dirty="0">
                <a:solidFill>
                  <a:srgbClr val="A80000"/>
                </a:solidFill>
                <a:latin typeface="Arial Black" panose="020B0A04020102020204" pitchFamily="34" charset="0"/>
                <a:ea typeface="方正综艺简体" panose="02010601030101010101" pitchFamily="2" charset="-122"/>
              </a:rPr>
              <a:t>1</a:t>
            </a:r>
            <a:endParaRPr lang="zh-CN" altLang="en-US" sz="6600" dirty="0">
              <a:solidFill>
                <a:srgbClr val="A80000"/>
              </a:solidFill>
              <a:latin typeface="Arial Black" panose="020B0A04020102020204" pitchFamily="34" charset="0"/>
              <a:ea typeface="方正综艺简体" panose="02010601030101010101" pitchFamily="2" charset="-122"/>
            </a:endParaRPr>
          </a:p>
        </p:txBody>
      </p:sp>
    </p:spTree>
    <p:extLst>
      <p:ext uri="{BB962C8B-B14F-4D97-AF65-F5344CB8AC3E}">
        <p14:creationId xmlns:p14="http://schemas.microsoft.com/office/powerpoint/2010/main" xmlns="" val="2368350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9ECA10C6-D395-48FB-BDA2-0B427EB730B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2" name="剪去对角的矩形 2">
            <a:extLst>
              <a:ext uri="{FF2B5EF4-FFF2-40B4-BE49-F238E27FC236}">
                <a16:creationId xmlns="" xmlns:a16="http://schemas.microsoft.com/office/drawing/2014/main" id="{CEE90DA6-F162-47D0-942B-68ADCD5FCFC4}"/>
              </a:ext>
            </a:extLst>
          </p:cNvPr>
          <p:cNvSpPr/>
          <p:nvPr/>
        </p:nvSpPr>
        <p:spPr>
          <a:xfrm>
            <a:off x="1308860" y="3144042"/>
            <a:ext cx="9577064" cy="2714644"/>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 name="剪去对角的矩形 3">
            <a:extLst>
              <a:ext uri="{FF2B5EF4-FFF2-40B4-BE49-F238E27FC236}">
                <a16:creationId xmlns="" xmlns:a16="http://schemas.microsoft.com/office/drawing/2014/main" id="{4EB7E83C-17F0-408A-8F08-C6F8C12C04D1}"/>
              </a:ext>
            </a:extLst>
          </p:cNvPr>
          <p:cNvSpPr/>
          <p:nvPr/>
        </p:nvSpPr>
        <p:spPr>
          <a:xfrm>
            <a:off x="1737488" y="1000902"/>
            <a:ext cx="8429684" cy="1023731"/>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a:t>
            </a:r>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rPr>
              <a:t>说实践，悟方法，总结经验</a:t>
            </a:r>
            <a:endParaRPr lang="zh-CN" altLang="en-US" sz="44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7" name="文本框 6">
            <a:extLst>
              <a:ext uri="{FF2B5EF4-FFF2-40B4-BE49-F238E27FC236}">
                <a16:creationId xmlns="" xmlns:a16="http://schemas.microsoft.com/office/drawing/2014/main" id="{59947E53-1D97-495D-9D81-753E0AF4A586}"/>
              </a:ext>
            </a:extLst>
          </p:cNvPr>
          <p:cNvSpPr txBox="1"/>
          <p:nvPr/>
        </p:nvSpPr>
        <p:spPr>
          <a:xfrm>
            <a:off x="1666050" y="3358356"/>
            <a:ext cx="8208912" cy="2308357"/>
          </a:xfrm>
          <a:prstGeom prst="rect">
            <a:avLst/>
          </a:prstGeom>
          <a:noFill/>
        </p:spPr>
        <p:txBody>
          <a:bodyPr wrap="square" lIns="91472" tIns="45736" rIns="91472" bIns="45736" rtlCol="0">
            <a:spAutoFit/>
          </a:bodyPr>
          <a:lstStyle>
            <a:defPPr>
              <a:defRPr lang="zh-CN"/>
            </a:defPPr>
            <a:lvl1pPr algn="just">
              <a:lnSpc>
                <a:spcPct val="150000"/>
              </a:lnSpc>
              <a:defRPr sz="2000">
                <a:latin typeface="黑体" panose="02010609060101010101" pitchFamily="49" charset="-122"/>
                <a:ea typeface="黑体" panose="02010609060101010101" pitchFamily="49" charset="-122"/>
              </a:defRPr>
            </a:lvl1pPr>
          </a:lstStyle>
          <a:p>
            <a:r>
              <a:rPr lang="zh-CN" altLang="en-US" sz="2800" b="1" dirty="0" smtClean="0">
                <a:latin typeface="仿宋" pitchFamily="49" charset="-122"/>
                <a:ea typeface="仿宋" pitchFamily="49" charset="-122"/>
              </a:rPr>
              <a:t>   </a:t>
            </a:r>
            <a:r>
              <a:rPr lang="zh-CN" altLang="en-US" sz="3200" b="1" dirty="0" smtClean="0">
                <a:latin typeface="仿宋" pitchFamily="49" charset="-122"/>
                <a:ea typeface="仿宋" pitchFamily="49" charset="-122"/>
              </a:rPr>
              <a:t>请各位党员同志结合各自的</a:t>
            </a:r>
            <a:r>
              <a:rPr lang="zh-CN" altLang="en-US" sz="3200" b="1" dirty="0" smtClean="0">
                <a:solidFill>
                  <a:srgbClr val="C00000"/>
                </a:solidFill>
                <a:latin typeface="仿宋" pitchFamily="49" charset="-122"/>
                <a:ea typeface="仿宋" pitchFamily="49" charset="-122"/>
              </a:rPr>
              <a:t>工作实践</a:t>
            </a:r>
            <a:r>
              <a:rPr lang="zh-CN" altLang="en-US" sz="3200" b="1" dirty="0" smtClean="0">
                <a:latin typeface="仿宋" pitchFamily="49" charset="-122"/>
                <a:ea typeface="仿宋" pitchFamily="49" charset="-122"/>
              </a:rPr>
              <a:t>，说说自己落实“立德树人”教育目标的</a:t>
            </a:r>
            <a:r>
              <a:rPr lang="zh-CN" altLang="en-US" sz="3200" b="1" dirty="0" smtClean="0">
                <a:solidFill>
                  <a:srgbClr val="C00000"/>
                </a:solidFill>
                <a:latin typeface="仿宋" pitchFamily="49" charset="-122"/>
                <a:ea typeface="仿宋" pitchFamily="49" charset="-122"/>
              </a:rPr>
              <a:t>做法、体会或思考</a:t>
            </a:r>
            <a:r>
              <a:rPr lang="zh-CN" altLang="en-US" sz="3200" b="1" dirty="0" smtClean="0">
                <a:latin typeface="仿宋" pitchFamily="49" charset="-122"/>
                <a:ea typeface="仿宋" pitchFamily="49" charset="-122"/>
              </a:rPr>
              <a:t>。</a:t>
            </a:r>
            <a:endParaRPr lang="zh-CN" altLang="en-US" sz="3200" b="1" dirty="0">
              <a:latin typeface="仿宋" pitchFamily="49" charset="-122"/>
              <a:ea typeface="仿宋" pitchFamily="49" charset="-122"/>
            </a:endParaRPr>
          </a:p>
        </p:txBody>
      </p:sp>
      <p:pic>
        <p:nvPicPr>
          <p:cNvPr id="6" name="图片 5" descr="08e17d05aeee4e70d58277397fca10b">
            <a:extLst>
              <a:ext uri="{FF2B5EF4-FFF2-40B4-BE49-F238E27FC236}">
                <a16:creationId xmlns="" xmlns:a16="http://schemas.microsoft.com/office/drawing/2014/main" id="{3CD1FBC6-47C4-476C-96F9-3D628E0B62D8}"/>
              </a:ext>
            </a:extLst>
          </p:cNvPr>
          <p:cNvPicPr>
            <a:picLocks noChangeAspect="1"/>
          </p:cNvPicPr>
          <p:nvPr/>
        </p:nvPicPr>
        <p:blipFill>
          <a:blip r:embed="rId4">
            <a:clrChange>
              <a:clrFrom>
                <a:srgbClr val="000000">
                  <a:alpha val="100000"/>
                </a:srgbClr>
              </a:clrFrom>
              <a:clrTo>
                <a:srgbClr val="000000">
                  <a:alpha val="100000"/>
                  <a:alpha val="0"/>
                </a:srgbClr>
              </a:clrTo>
            </a:clrChange>
            <a:lum bright="18000" contrast="18000"/>
          </a:blip>
          <a:srcRect l="30556" t="15093" b="28981"/>
          <a:stretch>
            <a:fillRect/>
          </a:stretch>
        </p:blipFill>
        <p:spPr>
          <a:xfrm>
            <a:off x="9191550" y="4365879"/>
            <a:ext cx="3321685" cy="2637706"/>
          </a:xfrm>
          <a:prstGeom prst="rect">
            <a:avLst/>
          </a:prstGeom>
          <a:ln>
            <a:noFill/>
          </a:ln>
          <a:effectLst>
            <a:softEdge rad="31750"/>
          </a:effectLst>
        </p:spPr>
      </p:pic>
      <p:sp>
        <p:nvSpPr>
          <p:cNvPr id="9" name="剪去对角的矩形 8"/>
          <p:cNvSpPr/>
          <p:nvPr/>
        </p:nvSpPr>
        <p:spPr>
          <a:xfrm>
            <a:off x="4523570" y="207247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（一）说实践</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bldLvl="0" animBg="1"/>
      <p:bldP spid="7" grpId="0"/>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对角的矩形 1"/>
          <p:cNvSpPr/>
          <p:nvPr/>
        </p:nvSpPr>
        <p:spPr>
          <a:xfrm>
            <a:off x="665918" y="1643844"/>
            <a:ext cx="9690735" cy="4505325"/>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 name="剪去对角的矩形 2"/>
          <p:cNvSpPr/>
          <p:nvPr/>
        </p:nvSpPr>
        <p:spPr>
          <a:xfrm>
            <a:off x="2809058" y="1000902"/>
            <a:ext cx="7059504"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（二）悟方法，总结经验</a:t>
            </a:r>
            <a:endParaRPr lang="zh-CN" altLang="en-US" sz="44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5" name="TextBox 4"/>
          <p:cNvSpPr txBox="1"/>
          <p:nvPr/>
        </p:nvSpPr>
        <p:spPr>
          <a:xfrm>
            <a:off x="1023108" y="2001034"/>
            <a:ext cx="8715436" cy="3908762"/>
          </a:xfrm>
          <a:prstGeom prst="rect">
            <a:avLst/>
          </a:prstGeom>
          <a:noFill/>
        </p:spPr>
        <p:txBody>
          <a:bodyPr wrap="square" rtlCol="0">
            <a:spAutoFit/>
          </a:bodyPr>
          <a:lstStyle/>
          <a:p>
            <a:r>
              <a:rPr lang="en-US" altLang="zh-CN" sz="2800" b="1" dirty="0" smtClean="0">
                <a:solidFill>
                  <a:srgbClr val="A80000"/>
                </a:solidFill>
                <a:latin typeface="仿宋" pitchFamily="49" charset="-122"/>
                <a:ea typeface="仿宋" pitchFamily="49" charset="-122"/>
              </a:rPr>
              <a:t>1.</a:t>
            </a:r>
            <a:r>
              <a:rPr lang="zh-CN" altLang="en-US" sz="2800" b="1" dirty="0" smtClean="0">
                <a:solidFill>
                  <a:srgbClr val="A80000"/>
                </a:solidFill>
                <a:latin typeface="仿宋" pitchFamily="49" charset="-122"/>
                <a:ea typeface="仿宋" pitchFamily="49" charset="-122"/>
              </a:rPr>
              <a:t>做好教育“九个坚持”</a:t>
            </a:r>
            <a:r>
              <a:rPr lang="zh-CN" altLang="en-US" sz="2800" b="1" dirty="0" smtClean="0">
                <a:latin typeface="仿宋" pitchFamily="49" charset="-122"/>
                <a:ea typeface="仿宋" pitchFamily="49" charset="-122"/>
              </a:rPr>
              <a:t>：</a:t>
            </a:r>
            <a:endParaRPr lang="en-US" altLang="zh-CN" sz="2800"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坚持党对教育事业的全面领导；</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坚持把立德树人作为根本任务；</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坚持优先发展教育事业；      </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坚持社会主义办学方向；</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坚持扎根中国大地办教育；    </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坚持以人民为中心发展教育；</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坚持深化教育改革创新；      </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坚持把服务中华民族伟大复兴作为教育的重要使命；</a:t>
            </a:r>
            <a:endParaRPr lang="en-US" altLang="zh-CN" b="1" dirty="0" smtClean="0">
              <a:latin typeface="仿宋" pitchFamily="49" charset="-122"/>
              <a:ea typeface="仿宋" pitchFamily="49" charset="-122"/>
            </a:endParaRPr>
          </a:p>
          <a:p>
            <a:r>
              <a:rPr lang="zh-CN" altLang="en-US" b="1" dirty="0" smtClean="0">
                <a:latin typeface="仿宋" pitchFamily="49" charset="-122"/>
                <a:ea typeface="仿宋" pitchFamily="49" charset="-122"/>
              </a:rPr>
              <a:t>坚持把教师队伍建设作为基础工作。</a:t>
            </a:r>
            <a:endParaRPr lang="zh-CN" altLang="en-US" dirty="0"/>
          </a:p>
        </p:txBody>
      </p:sp>
      <p:pic>
        <p:nvPicPr>
          <p:cNvPr id="6" name="图片 5">
            <a:extLst>
              <a:ext uri="{FF2B5EF4-FFF2-40B4-BE49-F238E27FC236}">
                <a16:creationId xmlns="" xmlns:a16="http://schemas.microsoft.com/office/drawing/2014/main" id="{60359B4B-DE62-4178-AC1F-707F63BDCD9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09718" y="1929596"/>
            <a:ext cx="4167231" cy="4176464"/>
          </a:xfrm>
          <a:prstGeom prst="ellipse">
            <a:avLst/>
          </a:prstGeom>
          <a:ln w="63500" cap="rnd">
            <a:solidFill>
              <a:srgbClr val="C00000"/>
            </a:solidFill>
          </a:ln>
          <a:effectLst>
            <a:outerShdw blurRad="76200" dir="18900000" sy="23000" kx="-1200000" algn="bl" rotWithShape="0">
              <a:prstClr val="black">
                <a:alpha val="20000"/>
              </a:prstClr>
            </a:outerShdw>
          </a:effectLst>
        </p:spPr>
      </p:pic>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说实践，悟方法，总结经验</a:t>
            </a:r>
            <a:endParaRPr lang="zh-CN" altLang="en-US" sz="2800" b="1" dirty="0">
              <a:solidFill>
                <a:srgbClr val="C00000"/>
              </a:solidFill>
              <a:latin typeface="黑体"/>
              <a:ea typeface="黑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对角的矩形 1"/>
          <p:cNvSpPr/>
          <p:nvPr/>
        </p:nvSpPr>
        <p:spPr>
          <a:xfrm>
            <a:off x="1380298" y="1643844"/>
            <a:ext cx="9690735" cy="4505325"/>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 name="剪去对角的矩形 2"/>
          <p:cNvSpPr/>
          <p:nvPr/>
        </p:nvSpPr>
        <p:spPr>
          <a:xfrm>
            <a:off x="2809058" y="1000902"/>
            <a:ext cx="7059504"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（二）悟方法，总结经验</a:t>
            </a:r>
            <a:endParaRPr lang="zh-CN" altLang="en-US" sz="44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5" name="TextBox 4"/>
          <p:cNvSpPr txBox="1"/>
          <p:nvPr/>
        </p:nvSpPr>
        <p:spPr>
          <a:xfrm>
            <a:off x="2451868" y="2501100"/>
            <a:ext cx="6357982" cy="2677656"/>
          </a:xfrm>
          <a:prstGeom prst="rect">
            <a:avLst/>
          </a:prstGeom>
          <a:noFill/>
        </p:spPr>
        <p:txBody>
          <a:bodyPr wrap="square" rtlCol="0">
            <a:spAutoFit/>
          </a:bodyPr>
          <a:lstStyle/>
          <a:p>
            <a:pPr>
              <a:lnSpc>
                <a:spcPct val="150000"/>
              </a:lnSpc>
            </a:pPr>
            <a:r>
              <a:rPr lang="en-US" altLang="zh-CN" sz="2800" b="1" dirty="0" smtClean="0">
                <a:solidFill>
                  <a:srgbClr val="A80000"/>
                </a:solidFill>
                <a:latin typeface="仿宋" pitchFamily="49" charset="-122"/>
                <a:ea typeface="仿宋" pitchFamily="49" charset="-122"/>
              </a:rPr>
              <a:t>2.</a:t>
            </a:r>
            <a:r>
              <a:rPr lang="zh-CN" altLang="en-US" sz="2800" b="1" dirty="0" smtClean="0">
                <a:solidFill>
                  <a:srgbClr val="A80000"/>
                </a:solidFill>
                <a:latin typeface="仿宋" pitchFamily="49" charset="-122"/>
                <a:ea typeface="仿宋" pitchFamily="49" charset="-122"/>
              </a:rPr>
              <a:t>回答好根本问题：</a:t>
            </a:r>
            <a:endParaRPr lang="en-US" altLang="zh-CN" sz="2800" b="1" dirty="0" smtClean="0">
              <a:solidFill>
                <a:srgbClr val="A80000"/>
              </a:solidFill>
              <a:latin typeface="仿宋" pitchFamily="49" charset="-122"/>
              <a:ea typeface="仿宋" pitchFamily="49" charset="-122"/>
            </a:endParaRPr>
          </a:p>
          <a:p>
            <a:pPr>
              <a:lnSpc>
                <a:spcPct val="150000"/>
              </a:lnSpc>
            </a:pPr>
            <a:r>
              <a:rPr lang="zh-CN" altLang="en-US" sz="2800" b="1" dirty="0" smtClean="0">
                <a:latin typeface="仿宋" pitchFamily="49" charset="-122"/>
                <a:ea typeface="仿宋" pitchFamily="49" charset="-122"/>
              </a:rPr>
              <a:t>培养什么人？</a:t>
            </a:r>
            <a:endParaRPr lang="en-US" altLang="zh-CN" sz="2800" b="1" dirty="0" smtClean="0">
              <a:latin typeface="仿宋" pitchFamily="49" charset="-122"/>
              <a:ea typeface="仿宋" pitchFamily="49" charset="-122"/>
            </a:endParaRPr>
          </a:p>
          <a:p>
            <a:pPr>
              <a:lnSpc>
                <a:spcPct val="150000"/>
              </a:lnSpc>
            </a:pPr>
            <a:r>
              <a:rPr lang="zh-CN" altLang="en-US" sz="2800" b="1" dirty="0" smtClean="0">
                <a:latin typeface="仿宋" pitchFamily="49" charset="-122"/>
                <a:ea typeface="仿宋" pitchFamily="49" charset="-122"/>
              </a:rPr>
              <a:t>怎样培养人？</a:t>
            </a:r>
            <a:endParaRPr lang="en-US" altLang="zh-CN" sz="2800" b="1" dirty="0" smtClean="0">
              <a:latin typeface="仿宋" pitchFamily="49" charset="-122"/>
              <a:ea typeface="仿宋" pitchFamily="49" charset="-122"/>
            </a:endParaRPr>
          </a:p>
          <a:p>
            <a:pPr>
              <a:lnSpc>
                <a:spcPct val="150000"/>
              </a:lnSpc>
            </a:pPr>
            <a:r>
              <a:rPr lang="zh-CN" altLang="en-US" sz="2800" b="1" dirty="0" smtClean="0">
                <a:latin typeface="仿宋" pitchFamily="49" charset="-122"/>
                <a:ea typeface="仿宋" pitchFamily="49" charset="-122"/>
              </a:rPr>
              <a:t>为谁培养人？</a:t>
            </a:r>
            <a:endParaRPr lang="zh-CN" altLang="en-US" b="1" dirty="0">
              <a:latin typeface="仿宋" pitchFamily="49" charset="-122"/>
              <a:ea typeface="仿宋" pitchFamily="49" charset="-122"/>
            </a:endParaRPr>
          </a:p>
        </p:txBody>
      </p:sp>
      <p:pic>
        <p:nvPicPr>
          <p:cNvPr id="6" name="图片 5">
            <a:extLst>
              <a:ext uri="{FF2B5EF4-FFF2-40B4-BE49-F238E27FC236}">
                <a16:creationId xmlns="" xmlns:a16="http://schemas.microsoft.com/office/drawing/2014/main" id="{60359B4B-DE62-4178-AC1F-707F63BDCD9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09718" y="1929596"/>
            <a:ext cx="4167231" cy="4176464"/>
          </a:xfrm>
          <a:prstGeom prst="ellipse">
            <a:avLst/>
          </a:prstGeom>
          <a:ln w="63500" cap="rnd">
            <a:solidFill>
              <a:srgbClr val="C00000"/>
            </a:solidFill>
          </a:ln>
          <a:effectLst>
            <a:outerShdw blurRad="76200" dir="18900000" sy="23000" kx="-1200000" algn="bl" rotWithShape="0">
              <a:prstClr val="black">
                <a:alpha val="20000"/>
              </a:prstClr>
            </a:outerShdw>
          </a:effectLst>
        </p:spPr>
      </p:pic>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说实践，悟方法，总结经验</a:t>
            </a:r>
            <a:endParaRPr lang="zh-CN" altLang="en-US" sz="2800" b="1" dirty="0">
              <a:solidFill>
                <a:srgbClr val="C00000"/>
              </a:solidFill>
              <a:latin typeface="黑体"/>
              <a:ea typeface="黑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对角的矩形 1"/>
          <p:cNvSpPr/>
          <p:nvPr/>
        </p:nvSpPr>
        <p:spPr>
          <a:xfrm>
            <a:off x="1380298" y="1643844"/>
            <a:ext cx="9690735" cy="4505325"/>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 name="剪去对角的矩形 2"/>
          <p:cNvSpPr/>
          <p:nvPr/>
        </p:nvSpPr>
        <p:spPr>
          <a:xfrm>
            <a:off x="2809058" y="1000902"/>
            <a:ext cx="7059504"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（二）悟方法，总结经验</a:t>
            </a:r>
            <a:endParaRPr lang="zh-CN" altLang="en-US" sz="44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5" name="TextBox 4"/>
          <p:cNvSpPr txBox="1"/>
          <p:nvPr/>
        </p:nvSpPr>
        <p:spPr>
          <a:xfrm>
            <a:off x="2451868" y="2143910"/>
            <a:ext cx="6357982" cy="3908762"/>
          </a:xfrm>
          <a:prstGeom prst="rect">
            <a:avLst/>
          </a:prstGeom>
          <a:noFill/>
        </p:spPr>
        <p:txBody>
          <a:bodyPr wrap="square" rtlCol="0">
            <a:spAutoFit/>
          </a:bodyPr>
          <a:lstStyle/>
          <a:p>
            <a:r>
              <a:rPr lang="en-US" altLang="zh-CN" sz="2800" b="1" dirty="0" smtClean="0">
                <a:solidFill>
                  <a:srgbClr val="A80000"/>
                </a:solidFill>
                <a:latin typeface="仿宋" pitchFamily="49" charset="-122"/>
                <a:ea typeface="仿宋" pitchFamily="49" charset="-122"/>
              </a:rPr>
              <a:t>3.</a:t>
            </a:r>
            <a:r>
              <a:rPr lang="zh-CN" altLang="en-US" sz="2800" b="1" dirty="0" smtClean="0">
                <a:solidFill>
                  <a:srgbClr val="A80000"/>
                </a:solidFill>
                <a:latin typeface="仿宋" pitchFamily="49" charset="-122"/>
                <a:ea typeface="仿宋" pitchFamily="49" charset="-122"/>
              </a:rPr>
              <a:t>明白自己的努力方向：</a:t>
            </a:r>
            <a:endParaRPr lang="en-US" altLang="zh-CN" sz="2800" b="1" dirty="0" smtClean="0">
              <a:solidFill>
                <a:srgbClr val="A80000"/>
              </a:solidFill>
              <a:latin typeface="仿宋" pitchFamily="49" charset="-122"/>
              <a:ea typeface="仿宋" pitchFamily="49" charset="-122"/>
            </a:endParaRPr>
          </a:p>
          <a:p>
            <a:r>
              <a:rPr lang="zh-CN" altLang="en-US" sz="2800" b="1" dirty="0" smtClean="0">
                <a:latin typeface="仿宋" pitchFamily="49" charset="-122"/>
                <a:ea typeface="仿宋" pitchFamily="49" charset="-122"/>
              </a:rPr>
              <a:t>党员个体：</a:t>
            </a:r>
            <a:endParaRPr lang="en-US" altLang="zh-CN" sz="2800" b="1" dirty="0" smtClean="0">
              <a:latin typeface="仿宋" pitchFamily="49" charset="-122"/>
              <a:ea typeface="仿宋" pitchFamily="49" charset="-122"/>
            </a:endParaRPr>
          </a:p>
          <a:p>
            <a:r>
              <a:rPr lang="zh-CN" altLang="en-US" sz="2800" b="1" dirty="0" smtClean="0">
                <a:solidFill>
                  <a:srgbClr val="A80000"/>
                </a:solidFill>
                <a:latin typeface="仿宋" pitchFamily="49" charset="-122"/>
                <a:ea typeface="仿宋" pitchFamily="49" charset="-122"/>
              </a:rPr>
              <a:t>   </a:t>
            </a:r>
            <a:r>
              <a:rPr lang="zh-CN" altLang="en-US" sz="2800" b="1" dirty="0" smtClean="0">
                <a:solidFill>
                  <a:srgbClr val="080FA0"/>
                </a:solidFill>
                <a:latin typeface="仿宋" pitchFamily="49" charset="-122"/>
                <a:ea typeface="仿宋" pitchFamily="49" charset="-122"/>
              </a:rPr>
              <a:t>站成一面旗帜（崇德，道德高尚）；</a:t>
            </a:r>
            <a:endParaRPr lang="en-US" altLang="zh-CN" sz="2800" b="1" dirty="0" smtClean="0">
              <a:solidFill>
                <a:srgbClr val="080FA0"/>
              </a:solidFill>
              <a:latin typeface="仿宋" pitchFamily="49" charset="-122"/>
              <a:ea typeface="仿宋" pitchFamily="49" charset="-122"/>
            </a:endParaRPr>
          </a:p>
          <a:p>
            <a:r>
              <a:rPr lang="en-US" sz="2800" b="1" dirty="0" smtClean="0">
                <a:solidFill>
                  <a:srgbClr val="080FA0"/>
                </a:solidFill>
                <a:latin typeface="仿宋" pitchFamily="49" charset="-122"/>
                <a:ea typeface="仿宋" pitchFamily="49" charset="-122"/>
              </a:rPr>
              <a:t>   </a:t>
            </a:r>
            <a:r>
              <a:rPr lang="zh-CN" altLang="en-US" sz="2800" b="1" dirty="0" smtClean="0">
                <a:solidFill>
                  <a:srgbClr val="080FA0"/>
                </a:solidFill>
                <a:latin typeface="仿宋" pitchFamily="49" charset="-122"/>
                <a:ea typeface="仿宋" pitchFamily="49" charset="-122"/>
              </a:rPr>
              <a:t>立成一个标杆（提能，教艺精湛）；</a:t>
            </a:r>
          </a:p>
          <a:p>
            <a:r>
              <a:rPr lang="zh-CN" altLang="en-US" sz="2800" b="1" dirty="0" smtClean="0">
                <a:latin typeface="仿宋" pitchFamily="49" charset="-122"/>
                <a:ea typeface="仿宋" pitchFamily="49" charset="-122"/>
              </a:rPr>
              <a:t>第一党支部的所有成员：</a:t>
            </a:r>
            <a:endParaRPr lang="en-US" altLang="zh-CN" sz="2800" b="1" dirty="0" smtClean="0">
              <a:latin typeface="仿宋" pitchFamily="49" charset="-122"/>
              <a:ea typeface="仿宋" pitchFamily="49" charset="-122"/>
            </a:endParaRPr>
          </a:p>
          <a:p>
            <a:r>
              <a:rPr lang="en-US" sz="2800" b="1" dirty="0" smtClean="0">
                <a:solidFill>
                  <a:srgbClr val="A80000"/>
                </a:solidFill>
                <a:latin typeface="仿宋" pitchFamily="49" charset="-122"/>
                <a:ea typeface="仿宋" pitchFamily="49" charset="-122"/>
              </a:rPr>
              <a:t>   </a:t>
            </a:r>
            <a:r>
              <a:rPr lang="zh-CN" altLang="en-US" sz="2800" b="1" dirty="0" smtClean="0">
                <a:solidFill>
                  <a:srgbClr val="080FA0"/>
                </a:solidFill>
                <a:latin typeface="仿宋" pitchFamily="49" charset="-122"/>
                <a:ea typeface="仿宋" pitchFamily="49" charset="-122"/>
              </a:rPr>
              <a:t>抱成一个团队（尚勤，加强实践）；</a:t>
            </a:r>
          </a:p>
          <a:p>
            <a:r>
              <a:rPr lang="zh-CN" altLang="en-US" sz="2800" b="1" dirty="0" smtClean="0">
                <a:latin typeface="仿宋" pitchFamily="49" charset="-122"/>
                <a:ea typeface="仿宋" pitchFamily="49" charset="-122"/>
              </a:rPr>
              <a:t>最终，我们都要：</a:t>
            </a:r>
            <a:endParaRPr lang="en-US" altLang="zh-CN" sz="2800" b="1" dirty="0" smtClean="0">
              <a:latin typeface="仿宋" pitchFamily="49" charset="-122"/>
              <a:ea typeface="仿宋" pitchFamily="49" charset="-122"/>
            </a:endParaRPr>
          </a:p>
          <a:p>
            <a:r>
              <a:rPr lang="en-US" sz="2800" b="1" dirty="0" smtClean="0">
                <a:solidFill>
                  <a:srgbClr val="A80000"/>
                </a:solidFill>
                <a:latin typeface="仿宋" pitchFamily="49" charset="-122"/>
                <a:ea typeface="仿宋" pitchFamily="49" charset="-122"/>
              </a:rPr>
              <a:t>   </a:t>
            </a:r>
            <a:r>
              <a:rPr lang="zh-CN" altLang="en-US" sz="2800" b="1" dirty="0" smtClean="0">
                <a:solidFill>
                  <a:srgbClr val="080FA0"/>
                </a:solidFill>
                <a:latin typeface="仿宋" pitchFamily="49" charset="-122"/>
                <a:ea typeface="仿宋" pitchFamily="49" charset="-122"/>
              </a:rPr>
              <a:t>秀成一种景象（出绩，影响深远）。</a:t>
            </a:r>
          </a:p>
          <a:p>
            <a:endParaRPr lang="zh-CN" altLang="en-US" dirty="0"/>
          </a:p>
        </p:txBody>
      </p:sp>
      <p:sp>
        <p:nvSpPr>
          <p:cNvPr id="6"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说实践，悟方法，总结经验</a:t>
            </a:r>
            <a:endParaRPr lang="zh-CN" altLang="en-US" sz="2800" b="1" dirty="0">
              <a:solidFill>
                <a:srgbClr val="C00000"/>
              </a:solidFill>
              <a:latin typeface="黑体"/>
              <a:ea typeface="黑体"/>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50877F1-1BE8-4470-93A5-A4B0E4FDE5E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9" name="剪去对角的矩形 2">
            <a:extLst>
              <a:ext uri="{FF2B5EF4-FFF2-40B4-BE49-F238E27FC236}">
                <a16:creationId xmlns="" xmlns:a16="http://schemas.microsoft.com/office/drawing/2014/main" id="{E3EC6D02-2E61-4AC4-BF0E-FB87C2F7AE1A}"/>
              </a:ext>
            </a:extLst>
          </p:cNvPr>
          <p:cNvSpPr/>
          <p:nvPr/>
        </p:nvSpPr>
        <p:spPr>
          <a:xfrm>
            <a:off x="1098550" y="1906905"/>
            <a:ext cx="9690735" cy="4221480"/>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r"/>
            <a:endParaRPr lang="zh-CN" altLang="en-US" b="1" dirty="0">
              <a:solidFill>
                <a:schemeClr val="tx1"/>
              </a:solidFill>
            </a:endParaRPr>
          </a:p>
        </p:txBody>
      </p:sp>
      <p:sp>
        <p:nvSpPr>
          <p:cNvPr id="21" name="剪去对角的矩形 3">
            <a:extLst>
              <a:ext uri="{FF2B5EF4-FFF2-40B4-BE49-F238E27FC236}">
                <a16:creationId xmlns="" xmlns:a16="http://schemas.microsoft.com/office/drawing/2014/main" id="{DC785F1F-EA01-49FD-8A19-CDAF60E5B11D}"/>
              </a:ext>
            </a:extLst>
          </p:cNvPr>
          <p:cNvSpPr/>
          <p:nvPr/>
        </p:nvSpPr>
        <p:spPr>
          <a:xfrm>
            <a:off x="1237422" y="929465"/>
            <a:ext cx="8286807" cy="785818"/>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三、诵金句，思要义，继续出发</a:t>
            </a:r>
            <a:endParaRPr lang="zh-CN" altLang="en-US" sz="4400" b="1" dirty="0">
              <a:solidFill>
                <a:schemeClr val="bg1"/>
              </a:solidFill>
              <a:latin typeface="黑体" panose="02010609060101010101" charset="-122"/>
              <a:ea typeface="黑体" panose="02010609060101010101" charset="-122"/>
              <a:cs typeface="Arial Unicode MS" panose="020B0604020202020204" pitchFamily="34" charset="-122"/>
              <a:sym typeface="+mn-ea"/>
            </a:endParaRPr>
          </a:p>
        </p:txBody>
      </p:sp>
      <p:sp>
        <p:nvSpPr>
          <p:cNvPr id="7" name="TextBox 6"/>
          <p:cNvSpPr txBox="1"/>
          <p:nvPr/>
        </p:nvSpPr>
        <p:spPr>
          <a:xfrm>
            <a:off x="1737488" y="2786852"/>
            <a:ext cx="8501122" cy="2985433"/>
          </a:xfrm>
          <a:prstGeom prst="rect">
            <a:avLst/>
          </a:prstGeom>
          <a:noFill/>
        </p:spPr>
        <p:txBody>
          <a:bodyPr wrap="square" rtlCol="0">
            <a:spAutoFit/>
          </a:bodyPr>
          <a:lstStyle/>
          <a:p>
            <a:r>
              <a:rPr lang="zh-CN" altLang="en-US" sz="2800" b="1" dirty="0" smtClean="0">
                <a:latin typeface="仿宋" pitchFamily="49" charset="-122"/>
                <a:ea typeface="仿宋" pitchFamily="49" charset="-122"/>
              </a:rPr>
              <a:t>    </a:t>
            </a:r>
            <a:r>
              <a:rPr lang="en-US" altLang="zh-CN" sz="2800" b="1" dirty="0" smtClean="0">
                <a:latin typeface="仿宋" pitchFamily="49" charset="-122"/>
                <a:ea typeface="仿宋" pitchFamily="49" charset="-122"/>
              </a:rPr>
              <a:t>1.</a:t>
            </a:r>
            <a:r>
              <a:rPr lang="zh-CN" altLang="en-US" sz="2800" b="1" dirty="0" smtClean="0">
                <a:latin typeface="仿宋" pitchFamily="49" charset="-122"/>
                <a:ea typeface="仿宋" pitchFamily="49" charset="-122"/>
              </a:rPr>
              <a:t>教育同国家前途命运紧密相连。我们</a:t>
            </a:r>
            <a:r>
              <a:rPr lang="zh-CN" altLang="en-US" sz="2800" b="1" dirty="0" smtClean="0">
                <a:solidFill>
                  <a:srgbClr val="A80000"/>
                </a:solidFill>
                <a:latin typeface="仿宋" pitchFamily="49" charset="-122"/>
                <a:ea typeface="仿宋" pitchFamily="49" charset="-122"/>
              </a:rPr>
              <a:t>教育的目的</a:t>
            </a:r>
            <a:r>
              <a:rPr lang="zh-CN" altLang="en-US" sz="2800" b="1" dirty="0" smtClean="0">
                <a:latin typeface="仿宋" pitchFamily="49" charset="-122"/>
                <a:ea typeface="仿宋" pitchFamily="49" charset="-122"/>
              </a:rPr>
              <a:t>就是培养社会主义建设者和接班人。要坚持正确办学方向，落实党的教育方针，加强高素质教师队伍建设，培养有历史感责任感、志存高远的时代新人，为实现中华民族伟大复兴提供有力人才支撑</a:t>
            </a:r>
            <a:r>
              <a:rPr lang="zh-CN" altLang="en-US" sz="2800" dirty="0" smtClean="0"/>
              <a:t>。</a:t>
            </a:r>
            <a:endParaRPr lang="en-US" altLang="zh-CN" sz="2800" dirty="0" smtClean="0"/>
          </a:p>
          <a:p>
            <a:r>
              <a:rPr lang="en-US" altLang="zh-CN" b="1" dirty="0" smtClean="0"/>
              <a:t>     ——</a:t>
            </a:r>
            <a:r>
              <a:rPr lang="zh-CN" altLang="en-US" b="1" dirty="0" smtClean="0"/>
              <a:t>习近平</a:t>
            </a:r>
            <a:r>
              <a:rPr lang="en-US" b="1" dirty="0" smtClean="0"/>
              <a:t>2020</a:t>
            </a:r>
            <a:r>
              <a:rPr lang="zh-CN" altLang="en-US" b="1" dirty="0" smtClean="0"/>
              <a:t>年</a:t>
            </a:r>
            <a:r>
              <a:rPr lang="en-US" b="1" dirty="0" smtClean="0"/>
              <a:t>1</a:t>
            </a:r>
            <a:r>
              <a:rPr lang="zh-CN" altLang="en-US" b="1" dirty="0" smtClean="0"/>
              <a:t>月</a:t>
            </a:r>
            <a:r>
              <a:rPr lang="en-US" b="1" dirty="0" smtClean="0"/>
              <a:t>19</a:t>
            </a:r>
            <a:r>
              <a:rPr lang="zh-CN" altLang="en-US" b="1" dirty="0" smtClean="0"/>
              <a:t>日至</a:t>
            </a:r>
            <a:r>
              <a:rPr lang="en-US" b="1" dirty="0" smtClean="0"/>
              <a:t>21</a:t>
            </a:r>
            <a:r>
              <a:rPr lang="zh-CN" altLang="en-US" b="1" dirty="0" smtClean="0"/>
              <a:t>日在云南考察调研时的讲话</a:t>
            </a:r>
            <a:endParaRPr lang="zh-CN" altLang="en-US" dirty="0" smtClean="0"/>
          </a:p>
          <a:p>
            <a:endParaRPr lang="zh-CN" altLang="en-US" dirty="0"/>
          </a:p>
        </p:txBody>
      </p:sp>
      <p:sp>
        <p:nvSpPr>
          <p:cNvPr id="9" name="剪去对角的矩形 8"/>
          <p:cNvSpPr/>
          <p:nvPr/>
        </p:nvSpPr>
        <p:spPr>
          <a:xfrm>
            <a:off x="3809190" y="171528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（一）诵金句</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500"/>
                                        <p:tgtEl>
                                          <p:spTgt spid="21"/>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688895" y="1572406"/>
            <a:ext cx="11264227" cy="4448537"/>
          </a:xfrm>
          <a:prstGeom prst="rect">
            <a:avLst/>
          </a:prstGeom>
          <a:solidFill>
            <a:srgbClr val="595959">
              <a:alpha val="78000"/>
            </a:srgbClr>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rrowheads="1"/>
          </p:cNvSpPr>
          <p:nvPr/>
        </p:nvSpPr>
        <p:spPr bwMode="auto">
          <a:xfrm>
            <a:off x="665918" y="1572406"/>
            <a:ext cx="11287204" cy="4857784"/>
          </a:xfrm>
          <a:prstGeom prst="rect">
            <a:avLst/>
          </a:prstGeom>
          <a:solidFill>
            <a:srgbClr val="C00000"/>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ea typeface="微软雅黑" panose="020B0503020204020204" pitchFamily="34" charset="-122"/>
            </a:endParaRPr>
          </a:p>
        </p:txBody>
      </p:sp>
      <p:sp>
        <p:nvSpPr>
          <p:cNvPr id="11" name="TextBox 10"/>
          <p:cNvSpPr txBox="1"/>
          <p:nvPr/>
        </p:nvSpPr>
        <p:spPr>
          <a:xfrm>
            <a:off x="594480" y="2001034"/>
            <a:ext cx="11215766" cy="4524348"/>
          </a:xfrm>
          <a:prstGeom prst="rect">
            <a:avLst/>
          </a:prstGeom>
          <a:noFill/>
        </p:spPr>
        <p:txBody>
          <a:bodyPr wrap="square" lIns="91472" tIns="45736" rIns="91472" bIns="45736" rtlCol="0">
            <a:spAutoFit/>
          </a:bodyPr>
          <a:lstStyle/>
          <a:p>
            <a:pPr algn="just">
              <a:lnSpc>
                <a:spcPct val="150000"/>
              </a:lnSpc>
            </a:pPr>
            <a:r>
              <a:rPr lang="en-US" altLang="zh-CN" dirty="0">
                <a:solidFill>
                  <a:schemeClr val="bg1"/>
                </a:solidFill>
                <a:latin typeface="黑体" panose="02010609060101010101" pitchFamily="49" charset="-122"/>
                <a:ea typeface="黑体" panose="02010609060101010101" pitchFamily="49" charset="-122"/>
              </a:rPr>
              <a:t>   </a:t>
            </a:r>
            <a:r>
              <a:rPr lang="zh-CN" altLang="en-US" dirty="0" smtClean="0">
                <a:solidFill>
                  <a:schemeClr val="bg1"/>
                </a:solidFill>
                <a:latin typeface="黑体" panose="02010609060101010101" pitchFamily="49" charset="-122"/>
                <a:ea typeface="黑体" panose="02010609060101010101" pitchFamily="49" charset="-122"/>
              </a:rPr>
              <a:t>“十四五”时期，我们要从</a:t>
            </a:r>
            <a:r>
              <a:rPr lang="zh-CN" altLang="en-US" dirty="0" smtClean="0">
                <a:solidFill>
                  <a:srgbClr val="FFC400"/>
                </a:solidFill>
                <a:latin typeface="黑体" panose="02010609060101010101" pitchFamily="49" charset="-122"/>
                <a:ea typeface="黑体" panose="02010609060101010101" pitchFamily="49" charset="-122"/>
              </a:rPr>
              <a:t>党和国家事业</a:t>
            </a:r>
            <a:r>
              <a:rPr lang="zh-CN" altLang="en-US" dirty="0" smtClean="0">
                <a:solidFill>
                  <a:schemeClr val="bg1"/>
                </a:solidFill>
                <a:latin typeface="黑体" panose="02010609060101010101" pitchFamily="49" charset="-122"/>
                <a:ea typeface="黑体" panose="02010609060101010101" pitchFamily="49" charset="-122"/>
              </a:rPr>
              <a:t>发展全局的高度，</a:t>
            </a:r>
            <a:r>
              <a:rPr lang="zh-CN" altLang="en-US" dirty="0" smtClean="0">
                <a:solidFill>
                  <a:srgbClr val="FFC400"/>
                </a:solidFill>
                <a:latin typeface="黑体" panose="02010609060101010101" pitchFamily="49" charset="-122"/>
                <a:ea typeface="黑体" panose="02010609060101010101" pitchFamily="49" charset="-122"/>
              </a:rPr>
              <a:t>全面贯彻</a:t>
            </a:r>
            <a:r>
              <a:rPr lang="zh-CN" altLang="en-US" dirty="0" smtClean="0">
                <a:solidFill>
                  <a:schemeClr val="bg1"/>
                </a:solidFill>
                <a:latin typeface="黑体" panose="02010609060101010101" pitchFamily="49" charset="-122"/>
                <a:ea typeface="黑体" panose="02010609060101010101" pitchFamily="49" charset="-122"/>
              </a:rPr>
              <a:t>党的教育方针，</a:t>
            </a:r>
            <a:r>
              <a:rPr lang="zh-CN" altLang="en-US" dirty="0" smtClean="0">
                <a:solidFill>
                  <a:srgbClr val="FFC400"/>
                </a:solidFill>
                <a:latin typeface="黑体" panose="02010609060101010101" pitchFamily="49" charset="-122"/>
                <a:ea typeface="黑体" panose="02010609060101010101" pitchFamily="49" charset="-122"/>
              </a:rPr>
              <a:t>坚持优先发展</a:t>
            </a:r>
            <a:r>
              <a:rPr lang="zh-CN" altLang="en-US" dirty="0" smtClean="0">
                <a:solidFill>
                  <a:schemeClr val="bg1"/>
                </a:solidFill>
                <a:latin typeface="黑体" panose="02010609060101010101" pitchFamily="49" charset="-122"/>
                <a:ea typeface="黑体" panose="02010609060101010101" pitchFamily="49" charset="-122"/>
              </a:rPr>
              <a:t>教育事业，坚守</a:t>
            </a:r>
            <a:r>
              <a:rPr lang="zh-CN" altLang="en-US" dirty="0" smtClean="0">
                <a:solidFill>
                  <a:srgbClr val="FFC400"/>
                </a:solidFill>
                <a:latin typeface="黑体" panose="02010609060101010101" pitchFamily="49" charset="-122"/>
                <a:ea typeface="黑体" panose="02010609060101010101" pitchFamily="49" charset="-122"/>
              </a:rPr>
              <a:t>为党育人、为国育才</a:t>
            </a:r>
            <a:r>
              <a:rPr lang="zh-CN" altLang="en-US" dirty="0" smtClean="0">
                <a:solidFill>
                  <a:schemeClr val="bg1"/>
                </a:solidFill>
                <a:latin typeface="黑体" panose="02010609060101010101" pitchFamily="49" charset="-122"/>
                <a:ea typeface="黑体" panose="02010609060101010101" pitchFamily="49" charset="-122"/>
              </a:rPr>
              <a:t>，努力办好人民满意的教育，在加快推进教育现代化的新征程中培养担当民族复兴大任的时代新人。要坚持社会主义办学方向，把立德树人作为教育的根本任务，发挥教育在培育和践行社会主义核心价值观中的重要作用，</a:t>
            </a:r>
            <a:r>
              <a:rPr lang="zh-CN" altLang="en-US" dirty="0" smtClean="0">
                <a:solidFill>
                  <a:srgbClr val="FFC400"/>
                </a:solidFill>
                <a:latin typeface="黑体" panose="02010609060101010101" pitchFamily="49" charset="-122"/>
                <a:ea typeface="黑体" panose="02010609060101010101" pitchFamily="49" charset="-122"/>
              </a:rPr>
              <a:t>深化</a:t>
            </a:r>
            <a:r>
              <a:rPr lang="zh-CN" altLang="en-US" dirty="0" smtClean="0">
                <a:solidFill>
                  <a:schemeClr val="bg1"/>
                </a:solidFill>
                <a:latin typeface="黑体" panose="02010609060101010101" pitchFamily="49" charset="-122"/>
                <a:ea typeface="黑体" panose="02010609060101010101" pitchFamily="49" charset="-122"/>
              </a:rPr>
              <a:t>学校</a:t>
            </a:r>
            <a:r>
              <a:rPr lang="zh-CN" altLang="en-US" dirty="0" smtClean="0">
                <a:solidFill>
                  <a:srgbClr val="FFC400"/>
                </a:solidFill>
                <a:latin typeface="黑体" panose="02010609060101010101" pitchFamily="49" charset="-122"/>
                <a:ea typeface="黑体" panose="02010609060101010101" pitchFamily="49" charset="-122"/>
              </a:rPr>
              <a:t>思想政治理论课</a:t>
            </a:r>
            <a:r>
              <a:rPr lang="zh-CN" altLang="en-US" dirty="0" smtClean="0">
                <a:solidFill>
                  <a:schemeClr val="bg1"/>
                </a:solidFill>
                <a:latin typeface="黑体" panose="02010609060101010101" pitchFamily="49" charset="-122"/>
                <a:ea typeface="黑体" panose="02010609060101010101" pitchFamily="49" charset="-122"/>
              </a:rPr>
              <a:t>改革创新，加强和改进</a:t>
            </a:r>
            <a:r>
              <a:rPr lang="zh-CN" altLang="en-US" dirty="0" smtClean="0">
                <a:solidFill>
                  <a:srgbClr val="FFC400"/>
                </a:solidFill>
                <a:latin typeface="黑体" panose="02010609060101010101" pitchFamily="49" charset="-122"/>
                <a:ea typeface="黑体" panose="02010609060101010101" pitchFamily="49" charset="-122"/>
              </a:rPr>
              <a:t>学校体育美育</a:t>
            </a:r>
            <a:r>
              <a:rPr lang="zh-CN" altLang="en-US" dirty="0" smtClean="0">
                <a:solidFill>
                  <a:schemeClr val="bg1"/>
                </a:solidFill>
                <a:latin typeface="黑体" panose="02010609060101010101" pitchFamily="49" charset="-122"/>
                <a:ea typeface="黑体" panose="02010609060101010101" pitchFamily="49" charset="-122"/>
              </a:rPr>
              <a:t>，广泛开展</a:t>
            </a:r>
            <a:r>
              <a:rPr lang="zh-CN" altLang="en-US" dirty="0" smtClean="0">
                <a:solidFill>
                  <a:srgbClr val="FFC400"/>
                </a:solidFill>
                <a:latin typeface="黑体" panose="02010609060101010101" pitchFamily="49" charset="-122"/>
                <a:ea typeface="黑体" panose="02010609060101010101" pitchFamily="49" charset="-122"/>
              </a:rPr>
              <a:t>劳动教育</a:t>
            </a:r>
            <a:r>
              <a:rPr lang="zh-CN" altLang="en-US" dirty="0" smtClean="0">
                <a:solidFill>
                  <a:schemeClr val="bg1"/>
                </a:solidFill>
                <a:latin typeface="黑体" panose="02010609060101010101" pitchFamily="49" charset="-122"/>
                <a:ea typeface="黑体" panose="02010609060101010101" pitchFamily="49" charset="-122"/>
              </a:rPr>
              <a:t>，发展</a:t>
            </a:r>
            <a:r>
              <a:rPr lang="zh-CN" altLang="en-US" dirty="0" smtClean="0">
                <a:solidFill>
                  <a:srgbClr val="FFC400"/>
                </a:solidFill>
                <a:latin typeface="黑体" panose="02010609060101010101" pitchFamily="49" charset="-122"/>
                <a:ea typeface="黑体" panose="02010609060101010101" pitchFamily="49" charset="-122"/>
              </a:rPr>
              <a:t>素质教育</a:t>
            </a:r>
            <a:r>
              <a:rPr lang="zh-CN" altLang="en-US" dirty="0" smtClean="0">
                <a:solidFill>
                  <a:schemeClr val="bg1"/>
                </a:solidFill>
                <a:latin typeface="黑体" panose="02010609060101010101" pitchFamily="49" charset="-122"/>
                <a:ea typeface="黑体" panose="02010609060101010101" pitchFamily="49" charset="-122"/>
              </a:rPr>
              <a:t>，推进教育公平，促进学生德智体美劳全面发展，培养学生爱国情怀、社会责任感、创新精神、实践能力。</a:t>
            </a:r>
          </a:p>
          <a:p>
            <a:pPr algn="just">
              <a:lnSpc>
                <a:spcPct val="150000"/>
              </a:lnSpc>
            </a:pPr>
            <a:r>
              <a:rPr lang="en-US" altLang="zh-CN" dirty="0" smtClean="0">
                <a:solidFill>
                  <a:schemeClr val="bg1"/>
                </a:solidFill>
                <a:latin typeface="黑体" panose="02010609060101010101" pitchFamily="49" charset="-122"/>
                <a:ea typeface="黑体" panose="02010609060101010101" pitchFamily="49" charset="-122"/>
              </a:rPr>
              <a:t>     ——</a:t>
            </a:r>
            <a:r>
              <a:rPr lang="zh-CN" altLang="en-US" dirty="0" smtClean="0">
                <a:solidFill>
                  <a:schemeClr val="bg1"/>
                </a:solidFill>
                <a:latin typeface="黑体" panose="02010609060101010101" pitchFamily="49" charset="-122"/>
                <a:ea typeface="黑体" panose="02010609060101010101" pitchFamily="49" charset="-122"/>
              </a:rPr>
              <a:t>习近平</a:t>
            </a:r>
            <a:r>
              <a:rPr lang="en-US" altLang="zh-CN" dirty="0" smtClean="0">
                <a:solidFill>
                  <a:schemeClr val="bg1"/>
                </a:solidFill>
                <a:latin typeface="黑体" panose="02010609060101010101" pitchFamily="49" charset="-122"/>
                <a:ea typeface="黑体" panose="02010609060101010101" pitchFamily="49" charset="-122"/>
              </a:rPr>
              <a:t>2020</a:t>
            </a:r>
            <a:r>
              <a:rPr lang="zh-CN" altLang="en-US" dirty="0" smtClean="0">
                <a:solidFill>
                  <a:schemeClr val="bg1"/>
                </a:solidFill>
                <a:latin typeface="黑体" panose="02010609060101010101" pitchFamily="49" charset="-122"/>
                <a:ea typeface="黑体" panose="02010609060101010101" pitchFamily="49" charset="-122"/>
              </a:rPr>
              <a:t>年</a:t>
            </a:r>
            <a:r>
              <a:rPr lang="en-US" altLang="zh-CN" dirty="0" smtClean="0">
                <a:solidFill>
                  <a:schemeClr val="bg1"/>
                </a:solidFill>
                <a:latin typeface="黑体" panose="02010609060101010101" pitchFamily="49" charset="-122"/>
                <a:ea typeface="黑体" panose="02010609060101010101" pitchFamily="49" charset="-122"/>
              </a:rPr>
              <a:t>9</a:t>
            </a:r>
            <a:r>
              <a:rPr lang="zh-CN" altLang="en-US" dirty="0" smtClean="0">
                <a:solidFill>
                  <a:schemeClr val="bg1"/>
                </a:solidFill>
                <a:latin typeface="黑体" panose="02010609060101010101" pitchFamily="49" charset="-122"/>
                <a:ea typeface="黑体" panose="02010609060101010101" pitchFamily="49" charset="-122"/>
              </a:rPr>
              <a:t>月</a:t>
            </a:r>
            <a:r>
              <a:rPr lang="en-US" altLang="zh-CN" dirty="0" smtClean="0">
                <a:solidFill>
                  <a:schemeClr val="bg1"/>
                </a:solidFill>
                <a:latin typeface="黑体" panose="02010609060101010101" pitchFamily="49" charset="-122"/>
                <a:ea typeface="黑体" panose="02010609060101010101" pitchFamily="49" charset="-122"/>
              </a:rPr>
              <a:t>22</a:t>
            </a:r>
            <a:r>
              <a:rPr lang="zh-CN" altLang="en-US" dirty="0" smtClean="0">
                <a:solidFill>
                  <a:schemeClr val="bg1"/>
                </a:solidFill>
                <a:latin typeface="黑体" panose="02010609060101010101" pitchFamily="49" charset="-122"/>
                <a:ea typeface="黑体" panose="02010609060101010101" pitchFamily="49" charset="-122"/>
              </a:rPr>
              <a:t>日在教育文化卫生体育领域专家代表座谈会上的讲话</a:t>
            </a:r>
            <a:r>
              <a:rPr lang="zh-CN" altLang="en-US" sz="1800" dirty="0" smtClean="0">
                <a:solidFill>
                  <a:schemeClr val="bg1"/>
                </a:solidFill>
                <a:latin typeface="黑体" panose="02010609060101010101" pitchFamily="49" charset="-122"/>
                <a:ea typeface="黑体" panose="02010609060101010101" pitchFamily="49" charset="-122"/>
              </a:rPr>
              <a:t>      </a:t>
            </a:r>
            <a:endParaRPr lang="zh-CN" altLang="en-US" dirty="0">
              <a:solidFill>
                <a:schemeClr val="bg1"/>
              </a:solidFill>
              <a:latin typeface="黑体" panose="02010609060101010101" pitchFamily="49" charset="-122"/>
              <a:ea typeface="黑体" panose="02010609060101010101" pitchFamily="49" charset="-122"/>
            </a:endParaRPr>
          </a:p>
        </p:txBody>
      </p:sp>
      <p:grpSp>
        <p:nvGrpSpPr>
          <p:cNvPr id="10" name="组合 9"/>
          <p:cNvGrpSpPr/>
          <p:nvPr/>
        </p:nvGrpSpPr>
        <p:grpSpPr>
          <a:xfrm>
            <a:off x="3666314" y="-1417892"/>
            <a:ext cx="4652894" cy="2835783"/>
            <a:chOff x="-4798513" y="2425433"/>
            <a:chExt cx="6419015" cy="4268326"/>
          </a:xfrm>
          <a:solidFill>
            <a:srgbClr val="C00000"/>
          </a:solidFill>
        </p:grpSpPr>
        <p:sp>
          <p:nvSpPr>
            <p:cNvPr id="12" name="椭圆 11"/>
            <p:cNvSpPr/>
            <p:nvPr/>
          </p:nvSpPr>
          <p:spPr>
            <a:xfrm>
              <a:off x="-4798513" y="2425433"/>
              <a:ext cx="6419015" cy="426832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629847" y="4481469"/>
              <a:ext cx="4081681" cy="1744558"/>
            </a:xfrm>
            <a:prstGeom prst="rect">
              <a:avLst/>
            </a:prstGeom>
            <a:noFill/>
            <a:ln w="9525">
              <a:noFill/>
              <a:miter lim="800000"/>
            </a:ln>
          </p:spPr>
          <p:txBody>
            <a:bodyPr wrap="square" lIns="121898" tIns="60948" rIns="121898" bIns="60948">
              <a:spAutoFit/>
            </a:bodyPr>
            <a:lstStyle/>
            <a:p>
              <a:pPr algn="ctr"/>
              <a:r>
                <a:rPr lang="zh-CN" altLang="en-US" sz="7200" b="1" dirty="0">
                  <a:solidFill>
                    <a:schemeClr val="bg1"/>
                  </a:solidFill>
                  <a:latin typeface="字魂49号-逍遥行书" panose="00000500000000000000" charset="-122"/>
                  <a:ea typeface="字魂49号-逍遥行书" panose="00000500000000000000" charset="-122"/>
                  <a:cs typeface="字魂49号-逍遥行书" panose="00000500000000000000" charset="-122"/>
                </a:rPr>
                <a:t>前 言</a:t>
              </a:r>
            </a:p>
          </p:txBody>
        </p:sp>
      </p:grpSp>
    </p:spTree>
    <p:extLst>
      <p:ext uri="{BB962C8B-B14F-4D97-AF65-F5344CB8AC3E}">
        <p14:creationId xmlns:p14="http://schemas.microsoft.com/office/powerpoint/2010/main" xmlns="" val="1363971745"/>
      </p:ext>
    </p:extLst>
  </p:cSld>
  <p:clrMapOvr>
    <a:masterClrMapping/>
  </p:clrMapOvr>
  <mc:AlternateContent xmlns:mc="http://schemas.openxmlformats.org/markup-compatibility/2006">
    <mc:Choice xmlns:p14="http://schemas.microsoft.com/office/powerpoint/2010/main" xmlns="" Requires="p14">
      <p:transition spd="slow" p14:dur="14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50877F1-1BE8-4470-93A5-A4B0E4FDE5E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9" name="剪去对角的矩形 2">
            <a:extLst>
              <a:ext uri="{FF2B5EF4-FFF2-40B4-BE49-F238E27FC236}">
                <a16:creationId xmlns="" xmlns:a16="http://schemas.microsoft.com/office/drawing/2014/main" id="{E3EC6D02-2E61-4AC4-BF0E-FB87C2F7AE1A}"/>
              </a:ext>
            </a:extLst>
          </p:cNvPr>
          <p:cNvSpPr/>
          <p:nvPr/>
        </p:nvSpPr>
        <p:spPr>
          <a:xfrm>
            <a:off x="1098550" y="1906905"/>
            <a:ext cx="9690735" cy="4221480"/>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b="1" dirty="0" smtClean="0">
                <a:solidFill>
                  <a:srgbClr val="0033CC"/>
                </a:solidFill>
              </a:rPr>
              <a:t>       2. </a:t>
            </a:r>
            <a:r>
              <a:rPr lang="zh-CN" altLang="zh-CN" b="1" dirty="0" smtClean="0">
                <a:solidFill>
                  <a:srgbClr val="0033CC"/>
                </a:solidFill>
              </a:rPr>
              <a:t>将自己的工作、前途、命运与民族的前途、命运，国家的前途、命运紧密联系在一起。</a:t>
            </a:r>
            <a:r>
              <a:rPr lang="zh-CN" altLang="zh-CN" b="1" dirty="0" smtClean="0">
                <a:solidFill>
                  <a:srgbClr val="C00000"/>
                </a:solidFill>
              </a:rPr>
              <a:t>“休戚与共、血肉相连时，你就可以站得高看得远，你从平凡工作中能够洞悉不平凡的意义和价值。”</a:t>
            </a:r>
            <a:endParaRPr lang="en-US" altLang="zh-CN" b="1" dirty="0" smtClean="0">
              <a:solidFill>
                <a:srgbClr val="C00000"/>
              </a:solidFill>
            </a:endParaRPr>
          </a:p>
          <a:p>
            <a:r>
              <a:rPr lang="en-US" altLang="zh-CN" b="1" dirty="0" smtClean="0">
                <a:solidFill>
                  <a:srgbClr val="080FA0"/>
                </a:solidFill>
              </a:rPr>
              <a:t>         </a:t>
            </a:r>
            <a:r>
              <a:rPr lang="zh-CN" altLang="zh-CN" b="1" dirty="0" smtClean="0">
                <a:solidFill>
                  <a:srgbClr val="080FA0"/>
                </a:solidFill>
              </a:rPr>
              <a:t>树中华教师魂，立民族教育根</a:t>
            </a:r>
            <a:r>
              <a:rPr lang="zh-CN" altLang="en-US" b="1" dirty="0" smtClean="0">
                <a:solidFill>
                  <a:srgbClr val="080FA0"/>
                </a:solidFill>
              </a:rPr>
              <a:t>。</a:t>
            </a:r>
            <a:endParaRPr lang="en-US" altLang="zh-CN" dirty="0" smtClean="0">
              <a:solidFill>
                <a:srgbClr val="080FA0"/>
              </a:solidFill>
            </a:endParaRPr>
          </a:p>
          <a:p>
            <a:r>
              <a:rPr lang="en-US" altLang="zh-CN" b="1" dirty="0" smtClean="0">
                <a:solidFill>
                  <a:srgbClr val="C00000"/>
                </a:solidFill>
              </a:rPr>
              <a:t>         </a:t>
            </a:r>
            <a:r>
              <a:rPr lang="zh-CN" altLang="zh-CN" b="1" dirty="0" smtClean="0">
                <a:solidFill>
                  <a:srgbClr val="C00000"/>
                </a:solidFill>
              </a:rPr>
              <a:t>我一个肩膀挑着学生的现在，一个肩膀挑着祖国的未来。</a:t>
            </a:r>
            <a:endParaRPr lang="en-US" altLang="zh-CN" b="1" dirty="0" smtClean="0">
              <a:solidFill>
                <a:srgbClr val="C00000"/>
              </a:solidFill>
            </a:endParaRPr>
          </a:p>
          <a:p>
            <a:r>
              <a:rPr lang="en-US" altLang="zh-CN" b="1" dirty="0" smtClean="0">
                <a:solidFill>
                  <a:srgbClr val="080FA0"/>
                </a:solidFill>
              </a:rPr>
              <a:t>         </a:t>
            </a:r>
            <a:r>
              <a:rPr lang="zh-CN" altLang="zh-CN" b="1" dirty="0" smtClean="0">
                <a:solidFill>
                  <a:srgbClr val="080FA0"/>
                </a:solidFill>
              </a:rPr>
              <a:t>我的理想是做一名合格的教师。所谓合格，就是不负祖国的期望、人民的嘱托。</a:t>
            </a:r>
            <a:endParaRPr lang="en-US" altLang="zh-CN" b="1" dirty="0" smtClean="0">
              <a:solidFill>
                <a:srgbClr val="080FA0"/>
              </a:solidFill>
            </a:endParaRPr>
          </a:p>
          <a:p>
            <a:pPr algn="r"/>
            <a:r>
              <a:rPr lang="en-US" altLang="zh-CN" b="1" dirty="0" smtClean="0">
                <a:solidFill>
                  <a:srgbClr val="C00000"/>
                </a:solidFill>
              </a:rPr>
              <a:t>——</a:t>
            </a:r>
            <a:r>
              <a:rPr lang="zh-CN" altLang="en-US" b="1" dirty="0" smtClean="0">
                <a:solidFill>
                  <a:srgbClr val="C00000"/>
                </a:solidFill>
              </a:rPr>
              <a:t>于漪</a:t>
            </a:r>
            <a:endParaRPr lang="zh-CN" altLang="en-US" dirty="0"/>
          </a:p>
        </p:txBody>
      </p:sp>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诵金句，思要义，继续出发</a:t>
            </a:r>
            <a:endParaRPr lang="zh-CN" altLang="en-US" sz="2800" b="1" dirty="0">
              <a:solidFill>
                <a:srgbClr val="C00000"/>
              </a:solidFill>
              <a:latin typeface="黑体"/>
              <a:ea typeface="黑体"/>
            </a:endParaRPr>
          </a:p>
        </p:txBody>
      </p:sp>
      <p:sp>
        <p:nvSpPr>
          <p:cNvPr id="8" name="剪去对角的矩形 7"/>
          <p:cNvSpPr/>
          <p:nvPr/>
        </p:nvSpPr>
        <p:spPr>
          <a:xfrm>
            <a:off x="3809190" y="135809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（一）诵金句</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50877F1-1BE8-4470-93A5-A4B0E4FDE5E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9" name="剪去对角的矩形 2">
            <a:extLst>
              <a:ext uri="{FF2B5EF4-FFF2-40B4-BE49-F238E27FC236}">
                <a16:creationId xmlns="" xmlns:a16="http://schemas.microsoft.com/office/drawing/2014/main" id="{E3EC6D02-2E61-4AC4-BF0E-FB87C2F7AE1A}"/>
              </a:ext>
            </a:extLst>
          </p:cNvPr>
          <p:cNvSpPr/>
          <p:nvPr/>
        </p:nvSpPr>
        <p:spPr>
          <a:xfrm>
            <a:off x="1098550" y="1906905"/>
            <a:ext cx="9690735" cy="4221480"/>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诵金句，思要义，继续出发</a:t>
            </a:r>
            <a:endParaRPr lang="zh-CN" altLang="en-US" sz="2800" b="1" dirty="0">
              <a:solidFill>
                <a:srgbClr val="C00000"/>
              </a:solidFill>
              <a:latin typeface="黑体"/>
              <a:ea typeface="黑体"/>
            </a:endParaRPr>
          </a:p>
        </p:txBody>
      </p:sp>
      <p:sp>
        <p:nvSpPr>
          <p:cNvPr id="8" name="剪去对角的矩形 7"/>
          <p:cNvSpPr/>
          <p:nvPr/>
        </p:nvSpPr>
        <p:spPr>
          <a:xfrm>
            <a:off x="3809190" y="135809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（二）思要义，继续出发</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9" name="TextBox 8"/>
          <p:cNvSpPr txBox="1"/>
          <p:nvPr/>
        </p:nvSpPr>
        <p:spPr>
          <a:xfrm>
            <a:off x="1666050" y="2429662"/>
            <a:ext cx="8715436" cy="3785652"/>
          </a:xfrm>
          <a:prstGeom prst="rect">
            <a:avLst/>
          </a:prstGeom>
          <a:noFill/>
        </p:spPr>
        <p:txBody>
          <a:bodyPr wrap="square" rtlCol="0">
            <a:spAutoFit/>
          </a:bodyPr>
          <a:lstStyle/>
          <a:p>
            <a:pPr marL="457200" indent="-457200"/>
            <a:r>
              <a:rPr lang="zh-CN" altLang="en-US" b="1" dirty="0" smtClean="0">
                <a:solidFill>
                  <a:srgbClr val="A80000"/>
                </a:solidFill>
                <a:latin typeface="仿宋" pitchFamily="49" charset="-122"/>
                <a:ea typeface="仿宋" pitchFamily="49" charset="-122"/>
              </a:rPr>
              <a:t> </a:t>
            </a:r>
            <a:r>
              <a:rPr lang="en-US" altLang="zh-CN" b="1" dirty="0" smtClean="0">
                <a:solidFill>
                  <a:srgbClr val="A80000"/>
                </a:solidFill>
                <a:latin typeface="仿宋" pitchFamily="49" charset="-122"/>
                <a:ea typeface="仿宋" pitchFamily="49" charset="-122"/>
              </a:rPr>
              <a:t>1.</a:t>
            </a:r>
            <a:r>
              <a:rPr lang="zh-CN" altLang="en-US" b="1" dirty="0" smtClean="0">
                <a:solidFill>
                  <a:srgbClr val="A80000"/>
                </a:solidFill>
                <a:latin typeface="仿宋" pitchFamily="49" charset="-122"/>
                <a:ea typeface="仿宋" pitchFamily="49" charset="-122"/>
              </a:rPr>
              <a:t>中国优秀传统文化是</a:t>
            </a:r>
            <a:r>
              <a:rPr lang="en-US" b="1" dirty="0" smtClean="0">
                <a:solidFill>
                  <a:srgbClr val="A80000"/>
                </a:solidFill>
                <a:latin typeface="仿宋" pitchFamily="49" charset="-122"/>
                <a:ea typeface="仿宋" pitchFamily="49" charset="-122"/>
              </a:rPr>
              <a:t>“</a:t>
            </a:r>
            <a:r>
              <a:rPr lang="zh-CN" altLang="en-US" b="1" dirty="0" smtClean="0">
                <a:solidFill>
                  <a:srgbClr val="A80000"/>
                </a:solidFill>
                <a:latin typeface="仿宋" pitchFamily="49" charset="-122"/>
                <a:ea typeface="仿宋" pitchFamily="49" charset="-122"/>
              </a:rPr>
              <a:t>立德树人</a:t>
            </a:r>
            <a:r>
              <a:rPr lang="en-US" b="1" dirty="0" smtClean="0">
                <a:solidFill>
                  <a:srgbClr val="A80000"/>
                </a:solidFill>
                <a:latin typeface="仿宋" pitchFamily="49" charset="-122"/>
                <a:ea typeface="仿宋" pitchFamily="49" charset="-122"/>
              </a:rPr>
              <a:t>”</a:t>
            </a:r>
            <a:r>
              <a:rPr lang="zh-CN" altLang="en-US" b="1" dirty="0" smtClean="0">
                <a:solidFill>
                  <a:srgbClr val="A80000"/>
                </a:solidFill>
                <a:latin typeface="仿宋" pitchFamily="49" charset="-122"/>
                <a:ea typeface="仿宋" pitchFamily="49" charset="-122"/>
              </a:rPr>
              <a:t>教育任务落实的最好载体。</a:t>
            </a:r>
            <a:endParaRPr lang="en-US" altLang="zh-CN" b="1" dirty="0" smtClean="0">
              <a:solidFill>
                <a:srgbClr val="A80000"/>
              </a:solidFill>
              <a:latin typeface="仿宋" pitchFamily="49" charset="-122"/>
              <a:ea typeface="仿宋" pitchFamily="49" charset="-122"/>
            </a:endParaRPr>
          </a:p>
          <a:p>
            <a:pPr marL="457200" indent="-457200"/>
            <a:r>
              <a:rPr lang="zh-CN" altLang="en-US" b="1" dirty="0" smtClean="0">
                <a:latin typeface="仿宋" pitchFamily="49" charset="-122"/>
                <a:ea typeface="仿宋" pitchFamily="49" charset="-122"/>
              </a:rPr>
              <a:t>      中华文化主要是伦理道德文化。中华传统文化的</a:t>
            </a:r>
            <a:r>
              <a:rPr lang="zh-CN" altLang="en-US" b="1" dirty="0" smtClean="0">
                <a:solidFill>
                  <a:srgbClr val="080FA0"/>
                </a:solidFill>
                <a:latin typeface="仿宋" pitchFamily="49" charset="-122"/>
                <a:ea typeface="仿宋" pitchFamily="49" charset="-122"/>
              </a:rPr>
              <a:t>精髓</a:t>
            </a:r>
            <a:r>
              <a:rPr lang="zh-CN" altLang="en-US" b="1" dirty="0" smtClean="0">
                <a:latin typeface="仿宋" pitchFamily="49" charset="-122"/>
                <a:ea typeface="仿宋" pitchFamily="49" charset="-122"/>
              </a:rPr>
              <a:t>用一个字来概括就是</a:t>
            </a:r>
            <a:r>
              <a:rPr 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仁</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，用两个字来概括就是</a:t>
            </a:r>
            <a:r>
              <a:rPr 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仁爱</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，用三个字来概括就是</a:t>
            </a:r>
            <a:r>
              <a:rPr 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泛爱众</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，用四个字来概括就是</a:t>
            </a:r>
            <a:r>
              <a:rPr 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仁者爱人</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，用五个字来概括就是</a:t>
            </a:r>
            <a:r>
              <a:rPr 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仁义礼智信</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，用十九大报告的提法就是</a:t>
            </a:r>
            <a:r>
              <a:rPr 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人类命运共同体</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a:t>
            </a:r>
            <a:endParaRPr lang="en-US" altLang="zh-CN" b="1" dirty="0" smtClean="0">
              <a:latin typeface="仿宋" pitchFamily="49" charset="-122"/>
              <a:ea typeface="仿宋" pitchFamily="49" charset="-122"/>
            </a:endParaRPr>
          </a:p>
          <a:p>
            <a:pPr marL="457200" indent="-457200"/>
            <a:r>
              <a:rPr lang="zh-CN" altLang="en-US" dirty="0" smtClean="0"/>
              <a:t>            </a:t>
            </a:r>
            <a:r>
              <a:rPr lang="zh-CN" altLang="en-US" b="1" dirty="0" smtClean="0">
                <a:latin typeface="仿宋" pitchFamily="49" charset="-122"/>
                <a:ea typeface="仿宋" pitchFamily="49" charset="-122"/>
              </a:rPr>
              <a:t>在落实</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立德树人</a:t>
            </a:r>
            <a:r>
              <a:rPr lang="en-US" b="1" dirty="0" smtClean="0">
                <a:latin typeface="仿宋" pitchFamily="49" charset="-122"/>
                <a:ea typeface="仿宋" pitchFamily="49" charset="-122"/>
              </a:rPr>
              <a:t>”</a:t>
            </a:r>
            <a:r>
              <a:rPr lang="zh-CN" altLang="en-US" b="1" dirty="0" smtClean="0">
                <a:latin typeface="仿宋" pitchFamily="49" charset="-122"/>
                <a:ea typeface="仿宋" pitchFamily="49" charset="-122"/>
              </a:rPr>
              <a:t>的教育任务过程中，我们一定要把中国优秀传统文化作为最重要的载体，促进学生全面发展，</a:t>
            </a:r>
            <a:r>
              <a:rPr lang="zh-CN" altLang="en-US" b="1" dirty="0" smtClean="0">
                <a:solidFill>
                  <a:srgbClr val="080FA0"/>
                </a:solidFill>
                <a:latin typeface="仿宋" pitchFamily="49" charset="-122"/>
                <a:ea typeface="仿宋" pitchFamily="49" charset="-122"/>
              </a:rPr>
              <a:t>努力构建以社会主义核心价值观为引领</a:t>
            </a:r>
            <a:r>
              <a:rPr lang="zh-CN" altLang="en-US" b="1" dirty="0" smtClean="0">
                <a:latin typeface="仿宋" pitchFamily="49" charset="-122"/>
                <a:ea typeface="仿宋" pitchFamily="49" charset="-122"/>
              </a:rPr>
              <a:t>的大中小幼一体化德育体系，增强德育工作的亲和力、针对性和实效性。</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50877F1-1BE8-4470-93A5-A4B0E4FDE5E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9" name="剪去对角的矩形 2">
            <a:extLst>
              <a:ext uri="{FF2B5EF4-FFF2-40B4-BE49-F238E27FC236}">
                <a16:creationId xmlns="" xmlns:a16="http://schemas.microsoft.com/office/drawing/2014/main" id="{E3EC6D02-2E61-4AC4-BF0E-FB87C2F7AE1A}"/>
              </a:ext>
            </a:extLst>
          </p:cNvPr>
          <p:cNvSpPr/>
          <p:nvPr/>
        </p:nvSpPr>
        <p:spPr>
          <a:xfrm>
            <a:off x="1098550" y="1906905"/>
            <a:ext cx="9690735" cy="4221480"/>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诵金句，思要义，继续出发</a:t>
            </a:r>
            <a:endParaRPr lang="zh-CN" altLang="en-US" sz="2800" b="1" dirty="0">
              <a:solidFill>
                <a:srgbClr val="C00000"/>
              </a:solidFill>
              <a:latin typeface="黑体"/>
              <a:ea typeface="黑体"/>
            </a:endParaRPr>
          </a:p>
        </p:txBody>
      </p:sp>
      <p:sp>
        <p:nvSpPr>
          <p:cNvPr id="8" name="剪去对角的矩形 7"/>
          <p:cNvSpPr/>
          <p:nvPr/>
        </p:nvSpPr>
        <p:spPr>
          <a:xfrm>
            <a:off x="3809190" y="135809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（二）思要义，继续出发</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9" name="TextBox 8"/>
          <p:cNvSpPr txBox="1"/>
          <p:nvPr/>
        </p:nvSpPr>
        <p:spPr>
          <a:xfrm>
            <a:off x="1666050" y="2429662"/>
            <a:ext cx="8715436" cy="3416320"/>
          </a:xfrm>
          <a:prstGeom prst="rect">
            <a:avLst/>
          </a:prstGeom>
          <a:noFill/>
        </p:spPr>
        <p:txBody>
          <a:bodyPr wrap="square" rtlCol="0">
            <a:spAutoFit/>
          </a:bodyPr>
          <a:lstStyle/>
          <a:p>
            <a:pPr marL="457200" indent="-457200"/>
            <a:r>
              <a:rPr lang="en-US" altLang="zh-CN" b="1" dirty="0" smtClean="0">
                <a:solidFill>
                  <a:srgbClr val="A80000"/>
                </a:solidFill>
                <a:latin typeface="仿宋" pitchFamily="49" charset="-122"/>
                <a:ea typeface="仿宋" pitchFamily="49" charset="-122"/>
              </a:rPr>
              <a:t>2.</a:t>
            </a:r>
            <a:r>
              <a:rPr lang="zh-CN" altLang="en-US" b="1" dirty="0" smtClean="0">
                <a:solidFill>
                  <a:srgbClr val="A80000"/>
                </a:solidFill>
                <a:latin typeface="仿宋" pitchFamily="49" charset="-122"/>
                <a:ea typeface="仿宋" pitchFamily="49" charset="-122"/>
              </a:rPr>
              <a:t>用好统编教材，领会教材精神，丰富教材实践。</a:t>
            </a:r>
            <a:endParaRPr lang="en-US" altLang="zh-CN" b="1" dirty="0" smtClean="0">
              <a:solidFill>
                <a:srgbClr val="A80000"/>
              </a:solidFill>
              <a:latin typeface="仿宋" pitchFamily="49" charset="-122"/>
              <a:ea typeface="仿宋" pitchFamily="49" charset="-122"/>
            </a:endParaRPr>
          </a:p>
          <a:p>
            <a:pPr marL="457200" indent="-457200"/>
            <a:r>
              <a:rPr lang="zh-CN" altLang="en-US" b="1" dirty="0" smtClean="0">
                <a:latin typeface="仿宋" pitchFamily="49" charset="-122"/>
                <a:ea typeface="仿宋" pitchFamily="49" charset="-122"/>
              </a:rPr>
              <a:t>   我们</a:t>
            </a:r>
            <a:r>
              <a:rPr lang="zh-CN" altLang="en-US" b="1" dirty="0" smtClean="0">
                <a:solidFill>
                  <a:srgbClr val="080FA0"/>
                </a:solidFill>
                <a:latin typeface="仿宋" pitchFamily="49" charset="-122"/>
                <a:ea typeface="仿宋" pitchFamily="49" charset="-122"/>
              </a:rPr>
              <a:t>第一支部的党员大多是统编教材的使用者</a:t>
            </a:r>
            <a:r>
              <a:rPr lang="zh-CN" altLang="en-US" b="1" dirty="0" smtClean="0">
                <a:latin typeface="仿宋" pitchFamily="49" charset="-122"/>
                <a:ea typeface="仿宋" pitchFamily="49" charset="-122"/>
              </a:rPr>
              <a:t>。我们知道，教材建设是国家事权，</a:t>
            </a:r>
            <a:r>
              <a:rPr lang="zh-CN" altLang="en-US" b="1" dirty="0" smtClean="0">
                <a:solidFill>
                  <a:srgbClr val="080FA0"/>
                </a:solidFill>
                <a:latin typeface="仿宋" pitchFamily="49" charset="-122"/>
                <a:ea typeface="仿宋" pitchFamily="49" charset="-122"/>
              </a:rPr>
              <a:t>统编三科教材</a:t>
            </a:r>
            <a:r>
              <a:rPr lang="zh-CN" altLang="en-US" b="1" dirty="0" smtClean="0">
                <a:latin typeface="仿宋" pitchFamily="49" charset="-122"/>
                <a:ea typeface="仿宋" pitchFamily="49" charset="-122"/>
              </a:rPr>
              <a:t>（语文、历史、道德与法治）是</a:t>
            </a:r>
            <a:r>
              <a:rPr lang="zh-CN" altLang="en-US" b="1" dirty="0" smtClean="0">
                <a:solidFill>
                  <a:srgbClr val="080FA0"/>
                </a:solidFill>
                <a:latin typeface="仿宋" pitchFamily="49" charset="-122"/>
                <a:ea typeface="仿宋" pitchFamily="49" charset="-122"/>
              </a:rPr>
              <a:t>实施“铸魂工程”</a:t>
            </a:r>
            <a:r>
              <a:rPr lang="zh-CN" alt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落实立德树人根本任务的基本依托</a:t>
            </a:r>
            <a:r>
              <a:rPr lang="zh-CN" altLang="en-US" b="1" dirty="0" smtClean="0">
                <a:latin typeface="仿宋" pitchFamily="49" charset="-122"/>
                <a:ea typeface="仿宋" pitchFamily="49" charset="-122"/>
              </a:rPr>
              <a:t>。</a:t>
            </a:r>
            <a:r>
              <a:rPr lang="en-US" altLang="zh-CN" b="1" dirty="0" smtClean="0">
                <a:latin typeface="仿宋" pitchFamily="49" charset="-122"/>
                <a:ea typeface="仿宋" pitchFamily="49" charset="-122"/>
              </a:rPr>
              <a:t>2020</a:t>
            </a:r>
            <a:r>
              <a:rPr lang="zh-CN" altLang="en-US" b="1" dirty="0" smtClean="0">
                <a:latin typeface="仿宋" pitchFamily="49" charset="-122"/>
                <a:ea typeface="仿宋" pitchFamily="49" charset="-122"/>
              </a:rPr>
              <a:t>年</a:t>
            </a:r>
            <a:r>
              <a:rPr lang="en-US" altLang="zh-CN" b="1" dirty="0" smtClean="0">
                <a:latin typeface="仿宋" pitchFamily="49" charset="-122"/>
                <a:ea typeface="仿宋" pitchFamily="49" charset="-122"/>
              </a:rPr>
              <a:t>9</a:t>
            </a:r>
            <a:r>
              <a:rPr lang="zh-CN" altLang="en-US" b="1" dirty="0" smtClean="0">
                <a:latin typeface="仿宋" pitchFamily="49" charset="-122"/>
                <a:ea typeface="仿宋" pitchFamily="49" charset="-122"/>
              </a:rPr>
              <a:t>月秋季学期，我们高中起始年级均开始使用了，因此我们要加强学习，抓住各类培训机会，加强交流，更好地理解教材编排意图，吃透新课标、新高考、新教材，将新课标、新高考、新教材的相关理念和发展学生核心素养的导向落实到课堂教学和育人过程中去发挥好学科育人作用。</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50877F1-1BE8-4470-93A5-A4B0E4FDE5E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9" name="剪去对角的矩形 2">
            <a:extLst>
              <a:ext uri="{FF2B5EF4-FFF2-40B4-BE49-F238E27FC236}">
                <a16:creationId xmlns="" xmlns:a16="http://schemas.microsoft.com/office/drawing/2014/main" id="{E3EC6D02-2E61-4AC4-BF0E-FB87C2F7AE1A}"/>
              </a:ext>
            </a:extLst>
          </p:cNvPr>
          <p:cNvSpPr/>
          <p:nvPr/>
        </p:nvSpPr>
        <p:spPr>
          <a:xfrm>
            <a:off x="1098550" y="1906905"/>
            <a:ext cx="9690735" cy="4221480"/>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诵金句，思要义，继续出发</a:t>
            </a:r>
            <a:endParaRPr lang="zh-CN" altLang="en-US" sz="2800" b="1" dirty="0">
              <a:solidFill>
                <a:srgbClr val="C00000"/>
              </a:solidFill>
              <a:latin typeface="黑体"/>
              <a:ea typeface="黑体"/>
            </a:endParaRPr>
          </a:p>
        </p:txBody>
      </p:sp>
      <p:sp>
        <p:nvSpPr>
          <p:cNvPr id="8" name="剪去对角的矩形 7"/>
          <p:cNvSpPr/>
          <p:nvPr/>
        </p:nvSpPr>
        <p:spPr>
          <a:xfrm>
            <a:off x="3809190" y="135809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（二）思要义，继续出发</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9" name="TextBox 8"/>
          <p:cNvSpPr txBox="1"/>
          <p:nvPr/>
        </p:nvSpPr>
        <p:spPr>
          <a:xfrm>
            <a:off x="1666050" y="2429662"/>
            <a:ext cx="8715436" cy="3416320"/>
          </a:xfrm>
          <a:prstGeom prst="rect">
            <a:avLst/>
          </a:prstGeom>
          <a:noFill/>
        </p:spPr>
        <p:txBody>
          <a:bodyPr wrap="square" rtlCol="0">
            <a:spAutoFit/>
          </a:bodyPr>
          <a:lstStyle/>
          <a:p>
            <a:pPr marL="457200" indent="-457200"/>
            <a:r>
              <a:rPr lang="en-US" altLang="zh-CN" b="1" dirty="0" smtClean="0">
                <a:solidFill>
                  <a:srgbClr val="A80000"/>
                </a:solidFill>
                <a:latin typeface="仿宋" pitchFamily="49" charset="-122"/>
                <a:ea typeface="仿宋" pitchFamily="49" charset="-122"/>
              </a:rPr>
              <a:t>3.</a:t>
            </a:r>
            <a:r>
              <a:rPr lang="zh-CN" altLang="en-US" b="1" dirty="0" smtClean="0">
                <a:solidFill>
                  <a:srgbClr val="A80000"/>
                </a:solidFill>
                <a:latin typeface="仿宋" pitchFamily="49" charset="-122"/>
                <a:ea typeface="仿宋" pitchFamily="49" charset="-122"/>
              </a:rPr>
              <a:t>“五育”并举，丰富学校教育形式，提高学生关键能力。</a:t>
            </a:r>
          </a:p>
          <a:p>
            <a:pPr marL="457200" indent="-457200"/>
            <a:r>
              <a:rPr lang="zh-CN" altLang="en-US" b="1" dirty="0" smtClean="0">
                <a:latin typeface="仿宋" pitchFamily="49" charset="-122"/>
                <a:ea typeface="仿宋" pitchFamily="49" charset="-122"/>
              </a:rPr>
              <a:t>       我们要</a:t>
            </a:r>
            <a:r>
              <a:rPr lang="zh-CN" altLang="en-US" b="1" dirty="0" smtClean="0">
                <a:solidFill>
                  <a:srgbClr val="080FA0"/>
                </a:solidFill>
                <a:latin typeface="仿宋" pitchFamily="49" charset="-122"/>
                <a:ea typeface="仿宋" pitchFamily="49" charset="-122"/>
              </a:rPr>
              <a:t>广泛开展各类艺术教育</a:t>
            </a:r>
            <a:r>
              <a:rPr lang="zh-CN" altLang="en-US" b="1" dirty="0" smtClean="0">
                <a:latin typeface="仿宋" pitchFamily="49" charset="-122"/>
                <a:ea typeface="仿宋" pitchFamily="49" charset="-122"/>
              </a:rPr>
              <a:t>，丰富学校教育形式，不断提高学生的艺术修养，</a:t>
            </a:r>
            <a:r>
              <a:rPr lang="zh-CN" altLang="en-US" b="1" dirty="0" smtClean="0">
                <a:solidFill>
                  <a:srgbClr val="080FA0"/>
                </a:solidFill>
                <a:latin typeface="仿宋" pitchFamily="49" charset="-122"/>
                <a:ea typeface="仿宋" pitchFamily="49" charset="-122"/>
              </a:rPr>
              <a:t>注重培养</a:t>
            </a:r>
            <a:r>
              <a:rPr lang="zh-CN" altLang="en-US" b="1" dirty="0" smtClean="0">
                <a:latin typeface="仿宋" pitchFamily="49" charset="-122"/>
                <a:ea typeface="仿宋" pitchFamily="49" charset="-122"/>
              </a:rPr>
              <a:t>支撑学生终身发展、适应时代要求的</a:t>
            </a:r>
            <a:r>
              <a:rPr lang="zh-CN" altLang="en-US" b="1" dirty="0" smtClean="0">
                <a:solidFill>
                  <a:srgbClr val="080FA0"/>
                </a:solidFill>
                <a:latin typeface="仿宋" pitchFamily="49" charset="-122"/>
                <a:ea typeface="仿宋" pitchFamily="49" charset="-122"/>
              </a:rPr>
              <a:t>关键能力</a:t>
            </a:r>
            <a:r>
              <a:rPr lang="zh-CN" altLang="en-US" b="1" dirty="0" smtClean="0">
                <a:latin typeface="仿宋" pitchFamily="49" charset="-122"/>
                <a:ea typeface="仿宋" pitchFamily="49" charset="-122"/>
              </a:rPr>
              <a:t>，强化学生</a:t>
            </a:r>
            <a:r>
              <a:rPr lang="zh-CN" altLang="en-US" b="1" dirty="0" smtClean="0">
                <a:solidFill>
                  <a:srgbClr val="080FA0"/>
                </a:solidFill>
                <a:latin typeface="仿宋" pitchFamily="49" charset="-122"/>
                <a:ea typeface="仿宋" pitchFamily="49" charset="-122"/>
              </a:rPr>
              <a:t>认知能力、合作能力、创新能力和职业能力</a:t>
            </a:r>
            <a:r>
              <a:rPr lang="zh-CN" alt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建立</a:t>
            </a:r>
            <a:r>
              <a:rPr lang="zh-CN" altLang="en-US" b="1" dirty="0" smtClean="0">
                <a:latin typeface="仿宋" pitchFamily="49" charset="-122"/>
                <a:ea typeface="仿宋" pitchFamily="49" charset="-122"/>
              </a:rPr>
              <a:t>促进学生身心健康、全面发展的</a:t>
            </a:r>
            <a:r>
              <a:rPr lang="zh-CN" altLang="en-US" b="1" dirty="0" smtClean="0">
                <a:solidFill>
                  <a:srgbClr val="080FA0"/>
                </a:solidFill>
                <a:latin typeface="仿宋" pitchFamily="49" charset="-122"/>
                <a:ea typeface="仿宋" pitchFamily="49" charset="-122"/>
              </a:rPr>
              <a:t>长效机制</a:t>
            </a:r>
            <a:r>
              <a:rPr lang="zh-CN" altLang="en-US" b="1" dirty="0" smtClean="0">
                <a:latin typeface="仿宋" pitchFamily="49" charset="-122"/>
                <a:ea typeface="仿宋" pitchFamily="49" charset="-122"/>
              </a:rPr>
              <a:t>，</a:t>
            </a:r>
            <a:r>
              <a:rPr lang="zh-CN" altLang="en-US" b="1" dirty="0" smtClean="0">
                <a:solidFill>
                  <a:srgbClr val="080FA0"/>
                </a:solidFill>
                <a:latin typeface="仿宋" pitchFamily="49" charset="-122"/>
                <a:ea typeface="仿宋" pitchFamily="49" charset="-122"/>
              </a:rPr>
              <a:t>全面加强</a:t>
            </a:r>
            <a:r>
              <a:rPr lang="zh-CN" altLang="en-US" b="1" dirty="0" smtClean="0">
                <a:latin typeface="仿宋" pitchFamily="49" charset="-122"/>
                <a:ea typeface="仿宋" pitchFamily="49" charset="-122"/>
              </a:rPr>
              <a:t>德育、智育、体育、美育和劳动教育（</a:t>
            </a:r>
            <a:r>
              <a:rPr lang="zh-CN" altLang="en-US" b="1" dirty="0" smtClean="0">
                <a:solidFill>
                  <a:srgbClr val="080FA0"/>
                </a:solidFill>
                <a:latin typeface="仿宋" pitchFamily="49" charset="-122"/>
                <a:ea typeface="仿宋" pitchFamily="49" charset="-122"/>
              </a:rPr>
              <a:t>“五育”</a:t>
            </a:r>
            <a:r>
              <a:rPr lang="zh-CN" altLang="en-US" b="1" dirty="0" smtClean="0">
                <a:latin typeface="仿宋" pitchFamily="49" charset="-122"/>
                <a:ea typeface="仿宋" pitchFamily="49" charset="-122"/>
              </a:rPr>
              <a:t>），我们的教育改革才能逐步实现“树人”和“树好人”的目标。   </a:t>
            </a:r>
          </a:p>
          <a:p>
            <a:pPr marL="457200" indent="-457200"/>
            <a:endParaRPr lang="zh-CN" altLang="en-US" b="1" dirty="0" smtClean="0">
              <a:latin typeface="仿宋" pitchFamily="49" charset="-122"/>
              <a:ea typeface="仿宋"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50877F1-1BE8-4470-93A5-A4B0E4FDE5E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19" name="剪去对角的矩形 2">
            <a:extLst>
              <a:ext uri="{FF2B5EF4-FFF2-40B4-BE49-F238E27FC236}">
                <a16:creationId xmlns="" xmlns:a16="http://schemas.microsoft.com/office/drawing/2014/main" id="{E3EC6D02-2E61-4AC4-BF0E-FB87C2F7AE1A}"/>
              </a:ext>
            </a:extLst>
          </p:cNvPr>
          <p:cNvSpPr/>
          <p:nvPr/>
        </p:nvSpPr>
        <p:spPr>
          <a:xfrm>
            <a:off x="1098550" y="1906905"/>
            <a:ext cx="9690735" cy="4221480"/>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dirty="0"/>
          </a:p>
        </p:txBody>
      </p:sp>
      <p:sp>
        <p:nvSpPr>
          <p:cNvPr id="7" name="文本框 8">
            <a:extLst>
              <a:ext uri="{FF2B5EF4-FFF2-40B4-BE49-F238E27FC236}">
                <a16:creationId xmlns="" xmlns:a16="http://schemas.microsoft.com/office/drawing/2014/main" id="{C36C7ACC-C3A4-4675-B985-BBD37DC2890C}"/>
              </a:ext>
            </a:extLst>
          </p:cNvPr>
          <p:cNvSpPr txBox="1"/>
          <p:nvPr/>
        </p:nvSpPr>
        <p:spPr>
          <a:xfrm>
            <a:off x="1054646" y="189434"/>
            <a:ext cx="4969122" cy="523220"/>
          </a:xfrm>
          <a:prstGeom prst="rect">
            <a:avLst/>
          </a:prstGeom>
          <a:noFill/>
        </p:spPr>
        <p:txBody>
          <a:bodyPr wrap="square" rtlCol="0">
            <a:spAutoFit/>
          </a:bodyPr>
          <a:lstStyle/>
          <a:p>
            <a:pPr algn="ctr"/>
            <a:r>
              <a:rPr lang="zh-CN" altLang="en-US" sz="2800" b="1" dirty="0" smtClean="0">
                <a:solidFill>
                  <a:srgbClr val="C00000"/>
                </a:solidFill>
                <a:latin typeface="黑体"/>
                <a:ea typeface="黑体"/>
              </a:rPr>
              <a:t>诵金句，思要义，继续出发</a:t>
            </a:r>
            <a:endParaRPr lang="zh-CN" altLang="en-US" sz="2800" b="1" dirty="0">
              <a:solidFill>
                <a:srgbClr val="C00000"/>
              </a:solidFill>
              <a:latin typeface="黑体"/>
              <a:ea typeface="黑体"/>
            </a:endParaRPr>
          </a:p>
        </p:txBody>
      </p:sp>
      <p:sp>
        <p:nvSpPr>
          <p:cNvPr id="8" name="剪去对角的矩形 7"/>
          <p:cNvSpPr/>
          <p:nvPr/>
        </p:nvSpPr>
        <p:spPr>
          <a:xfrm>
            <a:off x="3809190" y="1358092"/>
            <a:ext cx="6273686" cy="57150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32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（二）思要义，继续出发</a:t>
            </a:r>
            <a:endParaRPr lang="zh-CN" altLang="en-US" sz="32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sp>
        <p:nvSpPr>
          <p:cNvPr id="9" name="TextBox 8"/>
          <p:cNvSpPr txBox="1"/>
          <p:nvPr/>
        </p:nvSpPr>
        <p:spPr>
          <a:xfrm>
            <a:off x="1666050" y="2429662"/>
            <a:ext cx="8715436" cy="2677656"/>
          </a:xfrm>
          <a:prstGeom prst="rect">
            <a:avLst/>
          </a:prstGeom>
          <a:noFill/>
        </p:spPr>
        <p:txBody>
          <a:bodyPr wrap="square" rtlCol="0">
            <a:spAutoFit/>
          </a:bodyPr>
          <a:lstStyle/>
          <a:p>
            <a:pPr marL="457200" indent="-457200"/>
            <a:r>
              <a:rPr lang="zh-CN" altLang="en-US" b="1" dirty="0" smtClean="0">
                <a:solidFill>
                  <a:srgbClr val="A80000"/>
                </a:solidFill>
                <a:latin typeface="仿宋" pitchFamily="49" charset="-122"/>
                <a:ea typeface="仿宋" pitchFamily="49" charset="-122"/>
              </a:rPr>
              <a:t>      教育是社会进步与变革的基石。谁赢得了教育，谁就赢得了未来。</a:t>
            </a:r>
          </a:p>
          <a:p>
            <a:pPr marL="457200" indent="-457200"/>
            <a:r>
              <a:rPr lang="zh-CN" altLang="en-US" b="1" dirty="0" smtClean="0">
                <a:solidFill>
                  <a:srgbClr val="A80000"/>
                </a:solidFill>
                <a:latin typeface="仿宋" pitchFamily="49" charset="-122"/>
                <a:ea typeface="仿宋" pitchFamily="49" charset="-122"/>
              </a:rPr>
              <a:t>       </a:t>
            </a:r>
            <a:r>
              <a:rPr lang="zh-CN" altLang="en-US" b="1" dirty="0" smtClean="0">
                <a:latin typeface="仿宋" pitchFamily="49" charset="-122"/>
                <a:ea typeface="仿宋" pitchFamily="49" charset="-122"/>
              </a:rPr>
              <a:t>真正理解和落实立德树人的丰富内涵，根据新时期教育的特点，培养学生高尚的道德情操、扎实的科学文化素质、健康的身心、良好的审美情趣，突出强调使学生具有中华文化底蕴、中国特色社会主义共同理想和国际视野的教育理念，才能使立德树人的方向性、民族性和时代性更加鲜明。 </a:t>
            </a:r>
            <a:r>
              <a:rPr lang="zh-CN" altLang="en-US" b="1" dirty="0" smtClean="0">
                <a:solidFill>
                  <a:srgbClr val="A80000"/>
                </a:solidFill>
                <a:latin typeface="仿宋" pitchFamily="49" charset="-122"/>
                <a:ea typeface="仿宋" pitchFamily="49" charset="-122"/>
              </a:rPr>
              <a:t> </a:t>
            </a: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7290" y="1858158"/>
            <a:ext cx="1195312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落实立德树人目标，我们一直在路上！</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图片 2" descr="u=2742023663,3426315362&amp;fm=26&amp;gp=0.jpg"/>
          <p:cNvPicPr>
            <a:picLocks noChangeAspect="1"/>
          </p:cNvPicPr>
          <p:nvPr/>
        </p:nvPicPr>
        <p:blipFill>
          <a:blip r:embed="rId2"/>
          <a:stretch>
            <a:fillRect/>
          </a:stretch>
        </p:blipFill>
        <p:spPr>
          <a:xfrm>
            <a:off x="0" y="3572670"/>
            <a:ext cx="12190413" cy="3286918"/>
          </a:xfrm>
          <a:prstGeom prst="rect">
            <a:avLst/>
          </a:prstGeo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321DC259-6962-4FEA-BE69-3647E93D0BED}"/>
              </a:ext>
            </a:extLst>
          </p:cNvPr>
          <p:cNvPicPr>
            <a:picLocks noChangeAspect="1"/>
          </p:cNvPicPr>
          <p:nvPr/>
        </p:nvPicPr>
        <p:blipFill>
          <a:blip r:embed="rId3"/>
          <a:stretch>
            <a:fillRect/>
          </a:stretch>
        </p:blipFill>
        <p:spPr>
          <a:xfrm>
            <a:off x="-120704" y="-180269"/>
            <a:ext cx="12431820" cy="7030194"/>
          </a:xfrm>
          <a:prstGeom prst="rect">
            <a:avLst/>
          </a:prstGeom>
        </p:spPr>
      </p:pic>
      <p:sp>
        <p:nvSpPr>
          <p:cNvPr id="4" name="文本框 3">
            <a:extLst>
              <a:ext uri="{FF2B5EF4-FFF2-40B4-BE49-F238E27FC236}">
                <a16:creationId xmlns="" xmlns:a16="http://schemas.microsoft.com/office/drawing/2014/main" id="{DE6CA036-DECD-4DFB-9E91-3CDB9FB2C847}"/>
              </a:ext>
            </a:extLst>
          </p:cNvPr>
          <p:cNvSpPr txBox="1"/>
          <p:nvPr/>
        </p:nvSpPr>
        <p:spPr>
          <a:xfrm>
            <a:off x="3519960" y="1591375"/>
            <a:ext cx="7222901" cy="1446550"/>
          </a:xfrm>
          <a:prstGeom prst="rect">
            <a:avLst/>
          </a:prstGeom>
          <a:noFill/>
        </p:spPr>
        <p:txBody>
          <a:bodyPr wrap="square" rtlCol="0">
            <a:spAutoFit/>
          </a:bodyPr>
          <a:lstStyle/>
          <a:p>
            <a:r>
              <a:rPr lang="zh-CN" altLang="en-US" sz="8800" b="1" dirty="0">
                <a:solidFill>
                  <a:srgbClr val="FF0000"/>
                </a:solidFill>
                <a:latin typeface="华文行楷" panose="02010800040101010101" pitchFamily="2" charset="-122"/>
                <a:ea typeface="华文行楷" panose="02010800040101010101" pitchFamily="2" charset="-122"/>
              </a:rPr>
              <a:t>谢谢大家！</a:t>
            </a:r>
          </a:p>
        </p:txBody>
      </p:sp>
    </p:spTree>
    <p:extLst>
      <p:ext uri="{BB962C8B-B14F-4D97-AF65-F5344CB8AC3E}">
        <p14:creationId xmlns:p14="http://schemas.microsoft.com/office/powerpoint/2010/main" xmlns="" val="68504054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99268" y="2335907"/>
            <a:ext cx="10349101" cy="3974207"/>
          </a:xfrm>
          <a:prstGeom prst="rect">
            <a:avLst/>
          </a:prstGeom>
          <a:solidFill>
            <a:srgbClr val="595959">
              <a:alpha val="78000"/>
            </a:srgbClr>
          </a:solidFill>
          <a:ln w="12700" cmpd="sng">
            <a:solidFill>
              <a:schemeClr val="bg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3"/>
          <p:cNvSpPr>
            <a:spLocks noChangeArrowheads="1"/>
          </p:cNvSpPr>
          <p:nvPr/>
        </p:nvSpPr>
        <p:spPr bwMode="auto">
          <a:xfrm>
            <a:off x="1094546" y="2572538"/>
            <a:ext cx="10133065" cy="3731678"/>
          </a:xfrm>
          <a:prstGeom prst="rect">
            <a:avLst/>
          </a:prstGeom>
          <a:solidFill>
            <a:srgbClr val="C00000"/>
          </a:solidFill>
          <a:ln w="12700" cmpd="sng">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en-US" sz="2000" dirty="0">
              <a:solidFill>
                <a:schemeClr val="tx2"/>
              </a:solidFill>
              <a:ea typeface="微软雅黑" panose="020B0503020204020204" pitchFamily="34" charset="-122"/>
            </a:endParaRPr>
          </a:p>
        </p:txBody>
      </p:sp>
      <p:sp>
        <p:nvSpPr>
          <p:cNvPr id="11" name="TextBox 10"/>
          <p:cNvSpPr txBox="1"/>
          <p:nvPr/>
        </p:nvSpPr>
        <p:spPr>
          <a:xfrm>
            <a:off x="1308860" y="2643976"/>
            <a:ext cx="9992585" cy="3108576"/>
          </a:xfrm>
          <a:prstGeom prst="rect">
            <a:avLst/>
          </a:prstGeom>
          <a:noFill/>
        </p:spPr>
        <p:txBody>
          <a:bodyPr wrap="square" lIns="91472" tIns="45736" rIns="91472" bIns="45736" rtlCol="0">
            <a:spAutoFit/>
          </a:bodyPr>
          <a:lstStyle/>
          <a:p>
            <a:pPr algn="ctr"/>
            <a:r>
              <a:rPr lang="zh-CN" altLang="en-US" sz="2800" b="1" dirty="0" smtClean="0">
                <a:solidFill>
                  <a:schemeClr val="bg1"/>
                </a:solidFill>
              </a:rPr>
              <a:t>我们的认识 </a:t>
            </a:r>
            <a:endParaRPr lang="en-US" altLang="zh-CN" sz="2800" b="1" dirty="0" smtClean="0">
              <a:solidFill>
                <a:schemeClr val="bg1"/>
              </a:solidFill>
            </a:endParaRPr>
          </a:p>
          <a:p>
            <a:r>
              <a:rPr lang="en-US" altLang="zh-CN" b="1" dirty="0" smtClean="0">
                <a:solidFill>
                  <a:schemeClr val="bg1"/>
                </a:solidFill>
              </a:rPr>
              <a:t>1.</a:t>
            </a:r>
            <a:r>
              <a:rPr lang="zh-CN" altLang="en-US" dirty="0" smtClean="0">
                <a:solidFill>
                  <a:srgbClr val="FFC400"/>
                </a:solidFill>
                <a:latin typeface="黑体"/>
                <a:ea typeface="黑体"/>
              </a:rPr>
              <a:t>为党育人、为国育才</a:t>
            </a:r>
            <a:r>
              <a:rPr lang="zh-CN" altLang="en-US" b="1" dirty="0" smtClean="0">
                <a:solidFill>
                  <a:schemeClr val="bg1"/>
                </a:solidFill>
              </a:rPr>
              <a:t>是</a:t>
            </a:r>
            <a:r>
              <a:rPr lang="zh-CN" altLang="en-US" b="1" dirty="0">
                <a:solidFill>
                  <a:schemeClr val="bg1"/>
                </a:solidFill>
              </a:rPr>
              <a:t>党和</a:t>
            </a:r>
            <a:r>
              <a:rPr lang="zh-CN" altLang="en-US" b="1" dirty="0" smtClean="0">
                <a:solidFill>
                  <a:schemeClr val="bg1"/>
                </a:solidFill>
              </a:rPr>
              <a:t>国家领导人对我们教育工作者的</a:t>
            </a:r>
            <a:r>
              <a:rPr lang="zh-CN" altLang="en-US" b="1" dirty="0" smtClean="0">
                <a:solidFill>
                  <a:srgbClr val="FFFF00"/>
                </a:solidFill>
              </a:rPr>
              <a:t>明确要求，</a:t>
            </a:r>
            <a:r>
              <a:rPr lang="zh-CN" altLang="en-US" b="1" dirty="0" smtClean="0">
                <a:solidFill>
                  <a:schemeClr val="bg1"/>
                </a:solidFill>
              </a:rPr>
              <a:t>是</a:t>
            </a:r>
            <a:r>
              <a:rPr lang="zh-CN" altLang="en-US" b="1" dirty="0" smtClean="0">
                <a:solidFill>
                  <a:srgbClr val="FFFF00"/>
                </a:solidFill>
              </a:rPr>
              <a:t>国人对教育的期待，</a:t>
            </a:r>
            <a:r>
              <a:rPr lang="zh-CN" altLang="en-US" b="1" dirty="0" smtClean="0">
                <a:solidFill>
                  <a:schemeClr val="bg1"/>
                </a:solidFill>
              </a:rPr>
              <a:t>也是</a:t>
            </a:r>
            <a:r>
              <a:rPr lang="zh-CN" altLang="en-US" b="1" dirty="0" smtClean="0">
                <a:solidFill>
                  <a:srgbClr val="FFFF00"/>
                </a:solidFill>
              </a:rPr>
              <a:t>我们教育人的行动纲领</a:t>
            </a:r>
            <a:r>
              <a:rPr lang="zh-CN" altLang="en-US" b="1" dirty="0" smtClean="0">
                <a:solidFill>
                  <a:schemeClr val="bg1"/>
                </a:solidFill>
              </a:rPr>
              <a:t>；</a:t>
            </a:r>
            <a:endParaRPr lang="en-US" altLang="zh-CN" b="1" dirty="0">
              <a:solidFill>
                <a:schemeClr val="bg1"/>
              </a:solidFill>
            </a:endParaRPr>
          </a:p>
          <a:p>
            <a:r>
              <a:rPr lang="en-US" altLang="zh-CN" b="1" dirty="0" smtClean="0">
                <a:solidFill>
                  <a:schemeClr val="bg1"/>
                </a:solidFill>
              </a:rPr>
              <a:t>2.</a:t>
            </a:r>
            <a:r>
              <a:rPr lang="zh-CN" altLang="en-US" b="1" dirty="0" smtClean="0">
                <a:solidFill>
                  <a:schemeClr val="bg1"/>
                </a:solidFill>
              </a:rPr>
              <a:t>它要求我们每一位党员</a:t>
            </a:r>
            <a:r>
              <a:rPr lang="zh-CN" altLang="en-US" b="1" dirty="0" smtClean="0">
                <a:solidFill>
                  <a:srgbClr val="FFFF00"/>
                </a:solidFill>
              </a:rPr>
              <a:t>切实行动</a:t>
            </a:r>
            <a:r>
              <a:rPr lang="zh-CN" altLang="en-US" b="1" dirty="0" smtClean="0">
                <a:solidFill>
                  <a:schemeClr val="bg1"/>
                </a:solidFill>
              </a:rPr>
              <a:t>起来</a:t>
            </a:r>
            <a:r>
              <a:rPr lang="zh-CN" altLang="en-US" b="1" dirty="0" smtClean="0">
                <a:solidFill>
                  <a:srgbClr val="FFFF00"/>
                </a:solidFill>
              </a:rPr>
              <a:t>，加强学习，深入思考</a:t>
            </a:r>
            <a:r>
              <a:rPr lang="zh-CN" altLang="en-US" b="1" dirty="0" smtClean="0">
                <a:solidFill>
                  <a:schemeClr val="bg1"/>
                </a:solidFill>
              </a:rPr>
              <a:t>，将立德树人的教育理念</a:t>
            </a:r>
            <a:r>
              <a:rPr lang="zh-CN" altLang="en-US" b="1" dirty="0" smtClean="0">
                <a:solidFill>
                  <a:srgbClr val="FFC400"/>
                </a:solidFill>
              </a:rPr>
              <a:t>内化于心，外化于行。</a:t>
            </a:r>
            <a:endParaRPr lang="en-US" altLang="zh-CN" b="1" dirty="0" smtClean="0">
              <a:solidFill>
                <a:srgbClr val="FFC400"/>
              </a:solidFill>
            </a:endParaRPr>
          </a:p>
          <a:p>
            <a:r>
              <a:rPr lang="en-US" altLang="zh-CN" b="1" dirty="0" smtClean="0">
                <a:solidFill>
                  <a:schemeClr val="bg1"/>
                </a:solidFill>
              </a:rPr>
              <a:t>3.</a:t>
            </a:r>
            <a:r>
              <a:rPr lang="zh-CN" altLang="en-US" b="1" dirty="0" smtClean="0">
                <a:solidFill>
                  <a:schemeClr val="bg1"/>
                </a:solidFill>
              </a:rPr>
              <a:t>要最好地完成这个任务，需要我们教师也应具有“</a:t>
            </a:r>
            <a:r>
              <a:rPr lang="zh-CN" altLang="en-US" b="1" dirty="0" smtClean="0">
                <a:solidFill>
                  <a:srgbClr val="FFFF00"/>
                </a:solidFill>
                <a:latin typeface="+mj-ea"/>
                <a:ea typeface="+mj-ea"/>
                <a:sym typeface="微软雅黑" panose="020B0503020204020204" pitchFamily="34" charset="-122"/>
              </a:rPr>
              <a:t>强富美高”的目标</a:t>
            </a:r>
            <a:r>
              <a:rPr lang="zh-CN" altLang="en-US" b="1" dirty="0" smtClean="0">
                <a:solidFill>
                  <a:schemeClr val="bg1"/>
                </a:solidFill>
                <a:latin typeface="+mj-ea"/>
                <a:ea typeface="+mj-ea"/>
                <a:sym typeface="微软雅黑" panose="020B0503020204020204" pitchFamily="34" charset="-122"/>
              </a:rPr>
              <a:t>，即</a:t>
            </a:r>
            <a:r>
              <a:rPr lang="zh-CN" altLang="en-US" b="1" dirty="0" smtClean="0">
                <a:solidFill>
                  <a:srgbClr val="FFFF00"/>
                </a:solidFill>
                <a:latin typeface="+mj-ea"/>
                <a:ea typeface="+mj-ea"/>
                <a:sym typeface="微软雅黑" panose="020B0503020204020204" pitchFamily="34" charset="-122"/>
              </a:rPr>
              <a:t>强在文化丰富，</a:t>
            </a:r>
            <a:r>
              <a:rPr lang="zh-CN" altLang="en-US" b="1" dirty="0">
                <a:solidFill>
                  <a:srgbClr val="FFFF00"/>
                </a:solidFill>
                <a:latin typeface="+mj-ea"/>
                <a:ea typeface="+mj-ea"/>
                <a:sym typeface="微软雅黑" panose="020B0503020204020204" pitchFamily="34" charset="-122"/>
              </a:rPr>
              <a:t>富</a:t>
            </a:r>
            <a:r>
              <a:rPr lang="zh-CN" altLang="en-US" b="1" dirty="0" smtClean="0">
                <a:solidFill>
                  <a:srgbClr val="FFFF00"/>
                </a:solidFill>
                <a:latin typeface="+mj-ea"/>
                <a:ea typeface="+mj-ea"/>
                <a:sym typeface="微软雅黑" panose="020B0503020204020204" pitchFamily="34" charset="-122"/>
              </a:rPr>
              <a:t>在道德优美，美在声望崇高，高在育才报国</a:t>
            </a:r>
            <a:r>
              <a:rPr lang="zh-CN" altLang="en-US" dirty="0" smtClean="0">
                <a:solidFill>
                  <a:schemeClr val="bg1"/>
                </a:solidFill>
                <a:latin typeface="宋体" panose="02010600030101010101" pitchFamily="2" charset="-122"/>
                <a:sym typeface="微软雅黑" panose="020B0503020204020204" pitchFamily="34" charset="-122"/>
              </a:rPr>
              <a:t>。</a:t>
            </a:r>
            <a:endParaRPr lang="zh-CN" altLang="en-US" sz="1600" dirty="0"/>
          </a:p>
          <a:p>
            <a:endParaRPr lang="zh-CN" altLang="en-US" b="1" dirty="0">
              <a:solidFill>
                <a:schemeClr val="bg1"/>
              </a:solidFill>
            </a:endParaRPr>
          </a:p>
        </p:txBody>
      </p:sp>
      <p:grpSp>
        <p:nvGrpSpPr>
          <p:cNvPr id="10" name="组合 9"/>
          <p:cNvGrpSpPr/>
          <p:nvPr/>
        </p:nvGrpSpPr>
        <p:grpSpPr>
          <a:xfrm>
            <a:off x="3792450" y="-2978918"/>
            <a:ext cx="4526758" cy="4529587"/>
            <a:chOff x="-4798513" y="274911"/>
            <a:chExt cx="6419015" cy="6418848"/>
          </a:xfrm>
          <a:solidFill>
            <a:srgbClr val="C00000"/>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629847" y="4481469"/>
              <a:ext cx="4081681" cy="1744558"/>
            </a:xfrm>
            <a:prstGeom prst="rect">
              <a:avLst/>
            </a:prstGeom>
            <a:noFill/>
            <a:ln w="9525">
              <a:noFill/>
              <a:miter lim="800000"/>
            </a:ln>
          </p:spPr>
          <p:txBody>
            <a:bodyPr wrap="square" lIns="121898" tIns="60948" rIns="121898" bIns="60948">
              <a:spAutoFit/>
            </a:bodyPr>
            <a:lstStyle/>
            <a:p>
              <a:pPr algn="ctr"/>
              <a:r>
                <a:rPr lang="zh-CN" altLang="en-US" sz="7200" b="1" dirty="0">
                  <a:solidFill>
                    <a:schemeClr val="bg1"/>
                  </a:solidFill>
                  <a:latin typeface="字魂49号-逍遥行书" panose="00000500000000000000" charset="-122"/>
                  <a:ea typeface="字魂49号-逍遥行书" panose="00000500000000000000" charset="-122"/>
                  <a:cs typeface="字魂49号-逍遥行书" panose="00000500000000000000" charset="-122"/>
                </a:rPr>
                <a:t>前 言</a:t>
              </a:r>
            </a:p>
          </p:txBody>
        </p:sp>
      </p:grpSp>
    </p:spTree>
  </p:cSld>
  <p:clrMapOvr>
    <a:masterClrMapping/>
  </p:clrMapOvr>
  <mc:AlternateContent xmlns:mc="http://schemas.openxmlformats.org/markup-compatibility/2006">
    <mc:Choice xmlns:p14="http://schemas.microsoft.com/office/powerpoint/2010/main" xmlns="" Requires="p14">
      <p:transition spd="slow" p14:dur="14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anim calcmode="lin" valueType="num">
                                      <p:cBhvr>
                                        <p:cTn id="2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07419" y="220370"/>
            <a:ext cx="6414838" cy="6418848"/>
            <a:chOff x="-3227497" y="251306"/>
            <a:chExt cx="6419015" cy="6418848"/>
          </a:xfrm>
          <a:solidFill>
            <a:srgbClr val="C00000"/>
          </a:solidFill>
        </p:grpSpPr>
        <p:sp>
          <p:nvSpPr>
            <p:cNvPr id="26" name="椭圆 25"/>
            <p:cNvSpPr/>
            <p:nvPr/>
          </p:nvSpPr>
          <p:spPr>
            <a:xfrm>
              <a:off x="-3227497" y="251306"/>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27" name="文本框 2"/>
            <p:cNvSpPr txBox="1">
              <a:spLocks noChangeArrowheads="1"/>
            </p:cNvSpPr>
            <p:nvPr/>
          </p:nvSpPr>
          <p:spPr bwMode="auto">
            <a:xfrm>
              <a:off x="1004789" y="1669415"/>
              <a:ext cx="1326977" cy="3075305"/>
            </a:xfrm>
            <a:prstGeom prst="rect">
              <a:avLst/>
            </a:prstGeom>
            <a:grpFill/>
            <a:ln w="9525">
              <a:noFill/>
              <a:miter lim="800000"/>
            </a:ln>
          </p:spPr>
          <p:txBody>
            <a:bodyPr lIns="121898" tIns="60948" rIns="121898" bIns="60948">
              <a:spAutoFit/>
            </a:bodyPr>
            <a:lstStyle/>
            <a:p>
              <a:pPr algn="ctr"/>
              <a:r>
                <a:rPr lang="zh-CN" altLang="en-US" sz="9600" b="1" dirty="0">
                  <a:solidFill>
                    <a:schemeClr val="bg1"/>
                  </a:solidFill>
                  <a:latin typeface="李旭科书法" panose="02000603000000000000" pitchFamily="2" charset="-122"/>
                  <a:ea typeface="李旭科书法" panose="02000603000000000000" pitchFamily="2" charset="-122"/>
                </a:rPr>
                <a:t>目</a:t>
              </a:r>
              <a:endParaRPr lang="en-US" altLang="zh-CN" sz="9600" b="1" dirty="0">
                <a:solidFill>
                  <a:schemeClr val="bg1"/>
                </a:solidFill>
                <a:latin typeface="李旭科书法" panose="02000603000000000000" pitchFamily="2" charset="-122"/>
                <a:ea typeface="李旭科书法" panose="02000603000000000000" pitchFamily="2" charset="-122"/>
              </a:endParaRPr>
            </a:p>
            <a:p>
              <a:pPr algn="ctr"/>
              <a:r>
                <a:rPr lang="zh-CN" altLang="en-US" sz="9600" b="1" dirty="0">
                  <a:solidFill>
                    <a:schemeClr val="bg1"/>
                  </a:solidFill>
                  <a:latin typeface="李旭科书法" panose="02000603000000000000" pitchFamily="2" charset="-122"/>
                  <a:ea typeface="李旭科书法" panose="02000603000000000000" pitchFamily="2" charset="-122"/>
                </a:rPr>
                <a:t>录</a:t>
              </a:r>
            </a:p>
          </p:txBody>
        </p:sp>
      </p:grpSp>
      <p:grpSp>
        <p:nvGrpSpPr>
          <p:cNvPr id="42" name="组合 9"/>
          <p:cNvGrpSpPr/>
          <p:nvPr/>
        </p:nvGrpSpPr>
        <p:grpSpPr bwMode="auto">
          <a:xfrm>
            <a:off x="4583038" y="1293292"/>
            <a:ext cx="829504" cy="768350"/>
            <a:chOff x="2982730" y="1735610"/>
            <a:chExt cx="901398" cy="832620"/>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2982730" y="1735610"/>
              <a:ext cx="831494" cy="832620"/>
            </a:xfrm>
            <a:prstGeom prst="rect">
              <a:avLst/>
            </a:prstGeom>
            <a:noFill/>
            <a:ln w="9525">
              <a:noFill/>
              <a:miter lim="800000"/>
            </a:ln>
          </p:spPr>
          <p:txBody>
            <a:bodyPr wrap="square">
              <a:spAutoFit/>
            </a:bodyPr>
            <a:lstStyle/>
            <a:p>
              <a:r>
                <a:rPr lang="zh-CN" altLang="en-US" sz="4400" dirty="0">
                  <a:solidFill>
                    <a:schemeClr val="bg1"/>
                  </a:solidFill>
                  <a:latin typeface="字魂49号-逍遥行书" panose="00000500000000000000" charset="-122"/>
                  <a:ea typeface="字魂49号-逍遥行书" panose="00000500000000000000" charset="-122"/>
                </a:rPr>
                <a:t>一</a:t>
              </a:r>
              <a:endParaRPr lang="en-US" altLang="zh-CN" sz="4400" dirty="0">
                <a:solidFill>
                  <a:schemeClr val="bg1"/>
                </a:solidFill>
                <a:latin typeface="字魂49号-逍遥行书" panose="00000500000000000000" charset="-122"/>
                <a:ea typeface="字魂49号-逍遥行书" panose="00000500000000000000" charset="-122"/>
              </a:endParaRPr>
            </a:p>
          </p:txBody>
        </p:sp>
      </p:grpSp>
      <p:grpSp>
        <p:nvGrpSpPr>
          <p:cNvPr id="54" name="组合 43"/>
          <p:cNvGrpSpPr/>
          <p:nvPr/>
        </p:nvGrpSpPr>
        <p:grpSpPr bwMode="auto">
          <a:xfrm>
            <a:off x="4655046" y="4293890"/>
            <a:ext cx="1026160" cy="768350"/>
            <a:chOff x="3039126" y="1839946"/>
            <a:chExt cx="1115097" cy="834570"/>
          </a:xfrm>
        </p:grpSpPr>
        <p:sp>
          <p:nvSpPr>
            <p:cNvPr id="55" name="任意多边形 54"/>
            <p:cNvSpPr/>
            <p:nvPr/>
          </p:nvSpPr>
          <p:spPr>
            <a:xfrm rot="8100000" flipV="1">
              <a:off x="3050167" y="1983133"/>
              <a:ext cx="834143"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039126" y="1839946"/>
              <a:ext cx="1115097" cy="834570"/>
            </a:xfrm>
            <a:prstGeom prst="rect">
              <a:avLst/>
            </a:prstGeom>
            <a:noFill/>
            <a:ln w="9525">
              <a:noFill/>
              <a:miter lim="800000"/>
            </a:ln>
          </p:spPr>
          <p:txBody>
            <a:bodyPr wrap="square">
              <a:spAutoFit/>
            </a:bodyPr>
            <a:lstStyle/>
            <a:p>
              <a:r>
                <a:rPr lang="zh-CN" altLang="en-US" sz="4400" dirty="0">
                  <a:solidFill>
                    <a:schemeClr val="bg1"/>
                  </a:solidFill>
                  <a:latin typeface="字魂49号-逍遥行书" panose="00000500000000000000" charset="-122"/>
                  <a:ea typeface="字魂49号-逍遥行书" panose="00000500000000000000" charset="-122"/>
                </a:rPr>
                <a:t>三</a:t>
              </a:r>
              <a:endParaRPr lang="en-US" altLang="zh-CN" sz="4400" dirty="0">
                <a:solidFill>
                  <a:schemeClr val="bg1"/>
                </a:solidFill>
                <a:latin typeface="字魂49号-逍遥行书" panose="00000500000000000000" charset="-122"/>
                <a:ea typeface="字魂49号-逍遥行书" panose="00000500000000000000" charset="-122"/>
              </a:endParaRPr>
            </a:p>
          </p:txBody>
        </p:sp>
      </p:grpSp>
      <p:grpSp>
        <p:nvGrpSpPr>
          <p:cNvPr id="57" name="组合 46"/>
          <p:cNvGrpSpPr/>
          <p:nvPr/>
        </p:nvGrpSpPr>
        <p:grpSpPr bwMode="auto">
          <a:xfrm>
            <a:off x="4583038" y="2781722"/>
            <a:ext cx="1042670" cy="768350"/>
            <a:chOff x="3039308" y="1730159"/>
            <a:chExt cx="1046785" cy="814844"/>
          </a:xfrm>
        </p:grpSpPr>
        <p:sp>
          <p:nvSpPr>
            <p:cNvPr id="58" name="任意多边形 57"/>
            <p:cNvSpPr/>
            <p:nvPr/>
          </p:nvSpPr>
          <p:spPr>
            <a:xfrm rot="8100000" flipV="1">
              <a:off x="3050349" y="1842021"/>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039308" y="1730159"/>
              <a:ext cx="1046785" cy="814844"/>
            </a:xfrm>
            <a:prstGeom prst="rect">
              <a:avLst/>
            </a:prstGeom>
            <a:noFill/>
            <a:ln w="9525">
              <a:noFill/>
              <a:miter lim="800000"/>
            </a:ln>
          </p:spPr>
          <p:txBody>
            <a:bodyPr wrap="square">
              <a:spAutoFit/>
            </a:bodyPr>
            <a:lstStyle/>
            <a:p>
              <a:r>
                <a:rPr lang="zh-CN" altLang="en-US" sz="4400" dirty="0">
                  <a:solidFill>
                    <a:schemeClr val="bg1"/>
                  </a:solidFill>
                  <a:latin typeface="字魂49号-逍遥行书" panose="00000500000000000000" charset="-122"/>
                  <a:ea typeface="字魂49号-逍遥行书" panose="00000500000000000000" charset="-122"/>
                </a:rPr>
                <a:t>二</a:t>
              </a:r>
              <a:endParaRPr lang="en-US" altLang="zh-CN" sz="4400" dirty="0">
                <a:solidFill>
                  <a:schemeClr val="bg1"/>
                </a:solidFill>
                <a:latin typeface="字魂49号-逍遥行书" panose="00000500000000000000" charset="-122"/>
                <a:ea typeface="字魂49号-逍遥行书" panose="00000500000000000000" charset="-122"/>
              </a:endParaRPr>
            </a:p>
          </p:txBody>
        </p:sp>
      </p:grpSp>
      <p:sp>
        <p:nvSpPr>
          <p:cNvPr id="78" name="圆角矩形 77"/>
          <p:cNvSpPr/>
          <p:nvPr/>
        </p:nvSpPr>
        <p:spPr>
          <a:xfrm>
            <a:off x="5647511" y="1257935"/>
            <a:ext cx="5678266" cy="822960"/>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200" b="1" dirty="0" smtClean="0">
                <a:solidFill>
                  <a:schemeClr val="bg1"/>
                </a:solidFill>
                <a:latin typeface="黑体" panose="02010609060101010101" charset="-122"/>
                <a:ea typeface="黑体" panose="02010609060101010101" charset="-122"/>
                <a:sym typeface="+mn-ea"/>
              </a:rPr>
              <a:t>学模范，明内涵，形成特色</a:t>
            </a:r>
            <a:endParaRPr lang="zh-CN" altLang="en-US" sz="3200" b="1" dirty="0">
              <a:solidFill>
                <a:schemeClr val="bg1"/>
              </a:solidFill>
              <a:latin typeface="黑体" panose="02010609060101010101" charset="-122"/>
              <a:ea typeface="黑体" panose="02010609060101010101" charset="-122"/>
              <a:sym typeface="+mn-ea"/>
            </a:endParaRPr>
          </a:p>
        </p:txBody>
      </p:sp>
      <p:sp>
        <p:nvSpPr>
          <p:cNvPr id="82" name="圆角矩形 81"/>
          <p:cNvSpPr/>
          <p:nvPr/>
        </p:nvSpPr>
        <p:spPr>
          <a:xfrm>
            <a:off x="5651262" y="2750850"/>
            <a:ext cx="5700526" cy="822960"/>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200" b="1" dirty="0" smtClean="0">
                <a:solidFill>
                  <a:schemeClr val="bg1"/>
                </a:solidFill>
                <a:latin typeface="黑体" panose="02010609060101010101" charset="-122"/>
                <a:ea typeface="黑体" panose="02010609060101010101" charset="-122"/>
                <a:sym typeface="+mn-ea"/>
              </a:rPr>
              <a:t>说实践，悟方法，总结经验</a:t>
            </a:r>
            <a:endParaRPr lang="zh-CN" altLang="en-US" sz="3200" b="1" dirty="0">
              <a:solidFill>
                <a:schemeClr val="bg1"/>
              </a:solidFill>
              <a:latin typeface="黑体" panose="02010609060101010101" charset="-122"/>
              <a:ea typeface="黑体" panose="02010609060101010101" charset="-122"/>
              <a:cs typeface="Arial Unicode MS" panose="020B0604020202020204" pitchFamily="34" charset="-122"/>
              <a:sym typeface="+mn-ea"/>
            </a:endParaRPr>
          </a:p>
        </p:txBody>
      </p:sp>
      <p:sp>
        <p:nvSpPr>
          <p:cNvPr id="86" name="圆角矩形 85"/>
          <p:cNvSpPr/>
          <p:nvPr/>
        </p:nvSpPr>
        <p:spPr>
          <a:xfrm>
            <a:off x="5651261" y="4191010"/>
            <a:ext cx="5700526" cy="822960"/>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r>
              <a:rPr lang="zh-CN" altLang="en-US" sz="3200" b="1" dirty="0" smtClean="0">
                <a:solidFill>
                  <a:schemeClr val="bg1"/>
                </a:solidFill>
                <a:latin typeface="黑体" panose="02010609060101010101" charset="-122"/>
                <a:ea typeface="黑体" panose="02010609060101010101" charset="-122"/>
                <a:cs typeface="Arial Unicode MS" panose="020B0604020202020204" pitchFamily="34" charset="-122"/>
                <a:sym typeface="+mn-ea"/>
              </a:rPr>
              <a:t>诵金句，思要义，继续出发</a:t>
            </a:r>
            <a:endParaRPr lang="zh-CN" altLang="en-US" sz="3200" b="1" dirty="0">
              <a:solidFill>
                <a:schemeClr val="bg1"/>
              </a:solidFill>
              <a:latin typeface="黑体" panose="02010609060101010101" charset="-122"/>
              <a:ea typeface="黑体" panose="02010609060101010101" charset="-122"/>
              <a:cs typeface="Arial Unicode MS" panose="020B0604020202020204" pitchFamily="34" charset="-122"/>
              <a:sym typeface="+mn-ea"/>
            </a:endParaRPr>
          </a:p>
        </p:txBody>
      </p:sp>
      <p:sp>
        <p:nvSpPr>
          <p:cNvPr id="96" name="下箭头 95"/>
          <p:cNvSpPr/>
          <p:nvPr/>
        </p:nvSpPr>
        <p:spPr>
          <a:xfrm rot="16200000">
            <a:off x="3698595" y="1329722"/>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95">
            <a:extLst>
              <a:ext uri="{FF2B5EF4-FFF2-40B4-BE49-F238E27FC236}">
                <a16:creationId xmlns="" xmlns:a16="http://schemas.microsoft.com/office/drawing/2014/main" id="{5D7582FE-1F54-464F-B489-9655A8265C03}"/>
              </a:ext>
            </a:extLst>
          </p:cNvPr>
          <p:cNvSpPr/>
          <p:nvPr/>
        </p:nvSpPr>
        <p:spPr>
          <a:xfrm rot="16200000">
            <a:off x="3704341" y="2860942"/>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95">
            <a:extLst>
              <a:ext uri="{FF2B5EF4-FFF2-40B4-BE49-F238E27FC236}">
                <a16:creationId xmlns="" xmlns:a16="http://schemas.microsoft.com/office/drawing/2014/main" id="{CC227AEE-F1BD-418E-8FDC-629E0896D7D2}"/>
              </a:ext>
            </a:extLst>
          </p:cNvPr>
          <p:cNvSpPr/>
          <p:nvPr/>
        </p:nvSpPr>
        <p:spPr>
          <a:xfrm rot="16200000">
            <a:off x="3815559" y="4398166"/>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left)">
                                      <p:cBhvr>
                                        <p:cTn id="11" dur="500"/>
                                        <p:tgtEl>
                                          <p:spTgt spid="9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left)">
                                      <p:cBhvr>
                                        <p:cTn id="19" dur="500"/>
                                        <p:tgtEl>
                                          <p:spTgt spid="7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left)">
                                      <p:cBhvr>
                                        <p:cTn id="31" dur="500"/>
                                        <p:tgtEl>
                                          <p:spTgt spid="8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2" grpId="0" animBg="1"/>
      <p:bldP spid="86" grpId="0" animBg="1"/>
      <p:bldP spid="9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DD83F5D2-3985-4127-AE5E-0A34AB9383ED}"/>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3" name="剪去对角的矩形 2"/>
          <p:cNvSpPr/>
          <p:nvPr/>
        </p:nvSpPr>
        <p:spPr>
          <a:xfrm>
            <a:off x="1342678" y="1286654"/>
            <a:ext cx="10038940" cy="4869404"/>
          </a:xfrm>
          <a:prstGeom prst="snip2DiagRect">
            <a:avLst>
              <a:gd name="adj1" fmla="val 0"/>
              <a:gd name="adj2" fmla="val 16667"/>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剪去对角的矩形 3"/>
          <p:cNvSpPr/>
          <p:nvPr/>
        </p:nvSpPr>
        <p:spPr>
          <a:xfrm>
            <a:off x="1380298" y="286522"/>
            <a:ext cx="8391306" cy="1023731"/>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4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一</a:t>
            </a:r>
            <a:r>
              <a:rPr lang="zh-CN" altLang="en-US" sz="4400" b="1" dirty="0" smtClean="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rPr>
              <a:t>、学模范，明内涵，形成特色</a:t>
            </a:r>
            <a:endParaRPr lang="zh-CN" altLang="en-US" sz="4400" b="1" dirty="0">
              <a:solidFill>
                <a:schemeClr val="bg1"/>
              </a:solidFill>
              <a:effectLst>
                <a:outerShdw blurRad="38100" dist="38100" dir="2700000" algn="tl">
                  <a:srgbClr val="000000">
                    <a:alpha val="43137"/>
                  </a:srgbClr>
                </a:outerShdw>
              </a:effectLst>
              <a:latin typeface="方正姚体" panose="02010601030101010101" charset="-122"/>
              <a:ea typeface="方正姚体" panose="02010601030101010101" charset="-122"/>
              <a:cs typeface="方正姚体" panose="02010601030101010101" charset="-122"/>
              <a:sym typeface="+mn-ea"/>
            </a:endParaRPr>
          </a:p>
        </p:txBody>
      </p:sp>
      <p:pic>
        <p:nvPicPr>
          <p:cNvPr id="9" name="图片 8" descr="u=1341109687,3923985018&amp;fm=26&amp;gp=0.jpg"/>
          <p:cNvPicPr>
            <a:picLocks noChangeAspect="1"/>
          </p:cNvPicPr>
          <p:nvPr/>
        </p:nvPicPr>
        <p:blipFill>
          <a:blip r:embed="rId5"/>
          <a:stretch>
            <a:fillRect/>
          </a:stretch>
        </p:blipFill>
        <p:spPr>
          <a:xfrm>
            <a:off x="9309916" y="3358356"/>
            <a:ext cx="2880496" cy="3501232"/>
          </a:xfrm>
          <a:prstGeom prst="rect">
            <a:avLst/>
          </a:prstGeom>
        </p:spPr>
      </p:pic>
      <p:pic>
        <p:nvPicPr>
          <p:cNvPr id="10" name="张桂梅.mp4">
            <a:hlinkClick r:id="" action="ppaction://media"/>
          </p:cNvPr>
          <p:cNvPicPr>
            <a:picLocks noRot="1" noChangeAspect="1"/>
          </p:cNvPicPr>
          <p:nvPr>
            <a:videoFile r:link="rId1"/>
          </p:nvPr>
        </p:nvPicPr>
        <p:blipFill>
          <a:blip r:embed="rId6"/>
          <a:stretch>
            <a:fillRect/>
          </a:stretch>
        </p:blipFill>
        <p:spPr>
          <a:xfrm>
            <a:off x="2880496" y="1358092"/>
            <a:ext cx="6358248" cy="478634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video>
              <p:cMediaNode>
                <p:cTn id="18"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3"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918" y="1358092"/>
            <a:ext cx="10715700" cy="4339650"/>
          </a:xfrm>
          <a:prstGeom prst="rect">
            <a:avLst/>
          </a:prstGeom>
          <a:noFill/>
        </p:spPr>
        <p:txBody>
          <a:bodyPr wrap="square" rtlCol="0">
            <a:spAutoFit/>
          </a:bodyPr>
          <a:lstStyle/>
          <a:p>
            <a:r>
              <a:rPr lang="zh-CN" altLang="en-US" sz="2800" b="1" dirty="0" smtClean="0">
                <a:latin typeface="仿宋" pitchFamily="49" charset="-122"/>
                <a:ea typeface="仿宋" pitchFamily="49" charset="-122"/>
              </a:rPr>
              <a:t>    张桂梅，云南丽江华坪女子高级中学书记、校长。</a:t>
            </a:r>
            <a:r>
              <a:rPr lang="en-US" altLang="zh-CN" sz="2800" b="1" dirty="0" smtClean="0">
                <a:solidFill>
                  <a:srgbClr val="C00000"/>
                </a:solidFill>
                <a:latin typeface="仿宋" pitchFamily="49" charset="-122"/>
                <a:ea typeface="仿宋" pitchFamily="49" charset="-122"/>
              </a:rPr>
              <a:t>2020</a:t>
            </a:r>
            <a:r>
              <a:rPr lang="zh-CN" altLang="en-US" sz="2800" b="1" dirty="0" smtClean="0">
                <a:solidFill>
                  <a:srgbClr val="C00000"/>
                </a:solidFill>
                <a:latin typeface="仿宋" pitchFamily="49" charset="-122"/>
                <a:ea typeface="仿宋" pitchFamily="49" charset="-122"/>
              </a:rPr>
              <a:t>年全国教书育人楷模。</a:t>
            </a:r>
            <a:r>
              <a:rPr lang="zh-CN" altLang="en-US" sz="2800" b="1" dirty="0" smtClean="0">
                <a:latin typeface="仿宋" pitchFamily="49" charset="-122"/>
                <a:ea typeface="仿宋" pitchFamily="49" charset="-122"/>
              </a:rPr>
              <a:t>今年</a:t>
            </a:r>
            <a:r>
              <a:rPr lang="en-US" sz="2800" b="1" dirty="0" smtClean="0">
                <a:latin typeface="仿宋" pitchFamily="49" charset="-122"/>
                <a:ea typeface="仿宋" pitchFamily="49" charset="-122"/>
              </a:rPr>
              <a:t>63</a:t>
            </a:r>
            <a:r>
              <a:rPr lang="zh-CN" altLang="en-US" sz="2800" b="1" dirty="0" smtClean="0">
                <a:latin typeface="仿宋" pitchFamily="49" charset="-122"/>
                <a:ea typeface="仿宋" pitchFamily="49" charset="-122"/>
              </a:rPr>
              <a:t>岁，她先后获得“全国先进工作者”“全国十佳师德标兵”“全国十大女杰”“全国五一劳动奖章”“全国十佳最美乡村教师”“全国百名优秀母亲”“云南省优秀共产党员”“兴滇人才奖”等</a:t>
            </a:r>
            <a:r>
              <a:rPr lang="en-US" sz="2800" b="1" dirty="0" smtClean="0">
                <a:latin typeface="仿宋" pitchFamily="49" charset="-122"/>
                <a:ea typeface="仿宋" pitchFamily="49" charset="-122"/>
              </a:rPr>
              <a:t>40</a:t>
            </a:r>
            <a:r>
              <a:rPr lang="zh-CN" altLang="en-US" sz="2800" b="1" dirty="0" smtClean="0">
                <a:latin typeface="仿宋" pitchFamily="49" charset="-122"/>
                <a:ea typeface="仿宋" pitchFamily="49" charset="-122"/>
              </a:rPr>
              <a:t>多项荣誉称号。然而，这些</a:t>
            </a:r>
            <a:r>
              <a:rPr lang="zh-CN" altLang="en-US" sz="2800" b="1" dirty="0" smtClean="0">
                <a:solidFill>
                  <a:srgbClr val="C00000"/>
                </a:solidFill>
                <a:latin typeface="仿宋" pitchFamily="49" charset="-122"/>
                <a:ea typeface="仿宋" pitchFamily="49" charset="-122"/>
              </a:rPr>
              <a:t>荣誉未让她停止脚步</a:t>
            </a:r>
            <a:r>
              <a:rPr lang="zh-CN" altLang="en-US" sz="2800" b="1" dirty="0" smtClean="0">
                <a:latin typeface="仿宋" pitchFamily="49" charset="-122"/>
                <a:ea typeface="仿宋" pitchFamily="49" charset="-122"/>
              </a:rPr>
              <a:t>，她</a:t>
            </a:r>
            <a:r>
              <a:rPr lang="zh-CN" altLang="en-US" sz="2800" b="1" dirty="0" smtClean="0">
                <a:solidFill>
                  <a:srgbClr val="C00000"/>
                </a:solidFill>
                <a:latin typeface="仿宋" pitchFamily="49" charset="-122"/>
                <a:ea typeface="仿宋" pitchFamily="49" charset="-122"/>
              </a:rPr>
              <a:t>始终以一名共产党员的初心和使命</a:t>
            </a:r>
            <a:r>
              <a:rPr lang="zh-CN" altLang="en-US" sz="2800" b="1" dirty="0" smtClean="0">
                <a:latin typeface="仿宋" pitchFamily="49" charset="-122"/>
                <a:ea typeface="仿宋" pitchFamily="49" charset="-122"/>
              </a:rPr>
              <a:t>，带领学校师生创造一个又一个不凡的成绩。</a:t>
            </a:r>
            <a:endParaRPr lang="en-US" altLang="zh-CN" sz="2800" b="1" dirty="0" smtClean="0">
              <a:latin typeface="仿宋" pitchFamily="49" charset="-122"/>
              <a:ea typeface="仿宋" pitchFamily="49" charset="-122"/>
            </a:endParaRPr>
          </a:p>
          <a:p>
            <a:r>
              <a:rPr lang="en-US" altLang="zh-CN" sz="2800" b="1" dirty="0" smtClean="0">
                <a:latin typeface="仿宋" pitchFamily="49" charset="-122"/>
                <a:ea typeface="仿宋" pitchFamily="49" charset="-122"/>
              </a:rPr>
              <a:t>     </a:t>
            </a:r>
            <a:r>
              <a:rPr lang="zh-CN" altLang="en-US" sz="2800" b="1" dirty="0" smtClean="0">
                <a:latin typeface="仿宋" pitchFamily="49" charset="-122"/>
                <a:ea typeface="仿宋" pitchFamily="49" charset="-122"/>
              </a:rPr>
              <a:t>她身边的人都知道，她</a:t>
            </a:r>
            <a:r>
              <a:rPr lang="zh-CN" altLang="en-US" sz="2800" b="1" dirty="0" smtClean="0">
                <a:solidFill>
                  <a:srgbClr val="C00000"/>
                </a:solidFill>
                <a:latin typeface="仿宋" pitchFamily="49" charset="-122"/>
                <a:ea typeface="仿宋" pitchFamily="49" charset="-122"/>
              </a:rPr>
              <a:t>对党的忠诚、热爱是发自肺腑、嵌入灵魂的。</a:t>
            </a:r>
          </a:p>
          <a:p>
            <a:endParaRPr lang="zh-CN" alt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CAF7BB7C-E472-40F1-A3D8-F42697822F7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3" name="剪去对角的矩形 2"/>
          <p:cNvSpPr/>
          <p:nvPr/>
        </p:nvSpPr>
        <p:spPr>
          <a:xfrm>
            <a:off x="1702718" y="1969219"/>
            <a:ext cx="9690735" cy="4505325"/>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剪去对角的矩形 3"/>
          <p:cNvSpPr/>
          <p:nvPr/>
        </p:nvSpPr>
        <p:spPr>
          <a:xfrm>
            <a:off x="4727054" y="1443990"/>
            <a:ext cx="6273686"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000" dirty="0">
                <a:latin typeface="黑体" panose="02010609060101010101" pitchFamily="49" charset="-122"/>
                <a:ea typeface="黑体" panose="02010609060101010101" pitchFamily="49" charset="-122"/>
              </a:rPr>
              <a:t>（一</a:t>
            </a:r>
            <a:r>
              <a:rPr lang="zh-CN" altLang="en-US" sz="4000" dirty="0" smtClean="0">
                <a:latin typeface="黑体" panose="02010609060101010101" pitchFamily="49" charset="-122"/>
                <a:ea typeface="黑体" panose="02010609060101010101" pitchFamily="49" charset="-122"/>
              </a:rPr>
              <a:t>）模范的力量</a:t>
            </a:r>
            <a:endPar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10" name="TextBox 9"/>
          <p:cNvSpPr txBox="1"/>
          <p:nvPr/>
        </p:nvSpPr>
        <p:spPr>
          <a:xfrm>
            <a:off x="8092148" y="3533182"/>
            <a:ext cx="1079897" cy="1922097"/>
          </a:xfrm>
          <a:prstGeom prst="rect">
            <a:avLst/>
          </a:prstGeom>
          <a:noFill/>
        </p:spPr>
        <p:txBody>
          <a:bodyPr wrap="square" lIns="91472" tIns="45736" rIns="91472" bIns="45736" rtlCol="0">
            <a:spAutoFit/>
          </a:bodyPr>
          <a:lstStyle/>
          <a:p>
            <a:pPr>
              <a:lnSpc>
                <a:spcPct val="130000"/>
              </a:lnSpc>
            </a:pPr>
            <a:r>
              <a:rPr lang="zh-CN" altLang="en-US" sz="3200" b="1" dirty="0">
                <a:effectLst>
                  <a:outerShdw blurRad="38100" dist="38100" dir="2700000" algn="tl">
                    <a:srgbClr val="000000">
                      <a:alpha val="43137"/>
                    </a:srgbClr>
                  </a:outerShdw>
                </a:effectLst>
                <a:latin typeface="+mn-ea"/>
                <a:sym typeface="+mn-ea"/>
              </a:rPr>
              <a:t>仁爱之心</a:t>
            </a:r>
            <a:r>
              <a:rPr lang="zh-CN" altLang="en-US" sz="3200" b="1" dirty="0">
                <a:solidFill>
                  <a:srgbClr val="A80000"/>
                </a:solidFill>
                <a:effectLst>
                  <a:outerShdw blurRad="38100" dist="38100" dir="2700000" algn="tl">
                    <a:srgbClr val="000000">
                      <a:alpha val="43137"/>
                    </a:srgbClr>
                  </a:outerShdw>
                </a:effectLst>
                <a:latin typeface="+mn-ea"/>
                <a:sym typeface="+mn-ea"/>
              </a:rPr>
              <a:t>彰显</a:t>
            </a:r>
            <a:endParaRPr lang="zh-CN" altLang="zh-CN" sz="3200" b="1" dirty="0">
              <a:solidFill>
                <a:srgbClr val="A80000"/>
              </a:solidFill>
              <a:effectLst>
                <a:outerShdw blurRad="38100" dist="38100" dir="2700000" algn="tl">
                  <a:srgbClr val="000000">
                    <a:alpha val="43137"/>
                  </a:srgbClr>
                </a:outerShdw>
              </a:effectLst>
              <a:latin typeface="+mn-ea"/>
              <a:sym typeface="+mn-ea"/>
            </a:endParaRPr>
          </a:p>
        </p:txBody>
      </p:sp>
      <p:sp>
        <p:nvSpPr>
          <p:cNvPr id="2" name="文本框 1">
            <a:extLst>
              <a:ext uri="{FF2B5EF4-FFF2-40B4-BE49-F238E27FC236}">
                <a16:creationId xmlns="" xmlns:a16="http://schemas.microsoft.com/office/drawing/2014/main" id="{8CA7D158-CC5B-481E-84DF-FA9057AF4AB0}"/>
              </a:ext>
            </a:extLst>
          </p:cNvPr>
          <p:cNvSpPr txBox="1"/>
          <p:nvPr/>
        </p:nvSpPr>
        <p:spPr>
          <a:xfrm>
            <a:off x="1054646" y="189434"/>
            <a:ext cx="4512774" cy="523220"/>
          </a:xfrm>
          <a:prstGeom prst="rect">
            <a:avLst/>
          </a:prstGeom>
          <a:noFill/>
        </p:spPr>
        <p:txBody>
          <a:bodyPr wrap="none" rtlCol="0">
            <a:spAutoFit/>
          </a:bodyPr>
          <a:lstStyle/>
          <a:p>
            <a:pPr algn="ctr"/>
            <a:r>
              <a:rPr lang="zh-CN" altLang="en-US" sz="2800" b="1" dirty="0" smtClean="0">
                <a:solidFill>
                  <a:srgbClr val="C00000"/>
                </a:solidFill>
                <a:latin typeface="黑体"/>
                <a:ea typeface="黑体"/>
              </a:rPr>
              <a:t>学模范，明内涵，形成特色</a:t>
            </a:r>
            <a:endParaRPr lang="zh-CN" altLang="en-US" sz="2800" b="1" dirty="0">
              <a:solidFill>
                <a:srgbClr val="C00000"/>
              </a:solidFill>
              <a:latin typeface="黑体"/>
              <a:ea typeface="黑体"/>
            </a:endParaRPr>
          </a:p>
        </p:txBody>
      </p:sp>
      <p:sp>
        <p:nvSpPr>
          <p:cNvPr id="9" name="文本框 8">
            <a:extLst>
              <a:ext uri="{FF2B5EF4-FFF2-40B4-BE49-F238E27FC236}">
                <a16:creationId xmlns="" xmlns:a16="http://schemas.microsoft.com/office/drawing/2014/main" id="{2E6605E2-651F-4394-A473-586DCA7ADFF8}"/>
              </a:ext>
            </a:extLst>
          </p:cNvPr>
          <p:cNvSpPr txBox="1"/>
          <p:nvPr/>
        </p:nvSpPr>
        <p:spPr>
          <a:xfrm>
            <a:off x="2979415" y="3533198"/>
            <a:ext cx="1079897" cy="1922065"/>
          </a:xfrm>
          <a:prstGeom prst="rect">
            <a:avLst/>
          </a:prstGeom>
          <a:noFill/>
        </p:spPr>
        <p:txBody>
          <a:bodyPr wrap="square" rtlCol="0">
            <a:spAutoFit/>
          </a:bodyPr>
          <a:lstStyle/>
          <a:p>
            <a:pPr>
              <a:lnSpc>
                <a:spcPct val="130000"/>
              </a:lnSpc>
            </a:pPr>
            <a:r>
              <a:rPr lang="zh-CN" altLang="en-US" sz="3200" b="1" dirty="0">
                <a:effectLst>
                  <a:outerShdw blurRad="38100" dist="38100" dir="2700000" algn="tl">
                    <a:srgbClr val="000000">
                      <a:alpha val="43137"/>
                    </a:srgbClr>
                  </a:outerShdw>
                </a:effectLst>
                <a:latin typeface="+mn-ea"/>
              </a:rPr>
              <a:t>理想信念</a:t>
            </a:r>
            <a:r>
              <a:rPr lang="zh-CN" altLang="en-US" sz="3200" b="1" dirty="0">
                <a:solidFill>
                  <a:srgbClr val="A80000"/>
                </a:solidFill>
                <a:effectLst>
                  <a:outerShdw blurRad="38100" dist="38100" dir="2700000" algn="tl">
                    <a:srgbClr val="000000">
                      <a:alpha val="43137"/>
                    </a:srgbClr>
                  </a:outerShdw>
                </a:effectLst>
                <a:latin typeface="+mn-ea"/>
              </a:rPr>
              <a:t>坚定</a:t>
            </a:r>
          </a:p>
        </p:txBody>
      </p:sp>
      <p:sp>
        <p:nvSpPr>
          <p:cNvPr id="11" name="文本框 10">
            <a:extLst>
              <a:ext uri="{FF2B5EF4-FFF2-40B4-BE49-F238E27FC236}">
                <a16:creationId xmlns="" xmlns:a16="http://schemas.microsoft.com/office/drawing/2014/main" id="{580DD6FC-5C4B-4A0D-89E4-47D129476055}"/>
              </a:ext>
            </a:extLst>
          </p:cNvPr>
          <p:cNvSpPr txBox="1"/>
          <p:nvPr/>
        </p:nvSpPr>
        <p:spPr>
          <a:xfrm>
            <a:off x="4738162" y="3533198"/>
            <a:ext cx="1393585" cy="1922065"/>
          </a:xfrm>
          <a:prstGeom prst="rect">
            <a:avLst/>
          </a:prstGeom>
          <a:noFill/>
        </p:spPr>
        <p:txBody>
          <a:bodyPr wrap="square" rtlCol="0">
            <a:spAutoFit/>
          </a:bodyPr>
          <a:lstStyle/>
          <a:p>
            <a:pPr>
              <a:lnSpc>
                <a:spcPct val="130000"/>
              </a:lnSpc>
            </a:pPr>
            <a:r>
              <a:rPr lang="zh-CN" altLang="en-US" sz="3200" b="1" dirty="0">
                <a:effectLst>
                  <a:outerShdw blurRad="38100" dist="38100" dir="2700000" algn="tl">
                    <a:srgbClr val="000000">
                      <a:alpha val="43137"/>
                    </a:srgbClr>
                  </a:outerShdw>
                </a:effectLst>
                <a:latin typeface="+mn-ea"/>
              </a:rPr>
              <a:t>道德</a:t>
            </a:r>
            <a:r>
              <a:rPr lang="zh-CN" altLang="en-US" sz="3200" b="1" dirty="0" smtClean="0">
                <a:effectLst>
                  <a:outerShdw blurRad="38100" dist="38100" dir="2700000" algn="tl">
                    <a:srgbClr val="000000">
                      <a:alpha val="43137"/>
                    </a:srgbClr>
                  </a:outerShdw>
                </a:effectLst>
                <a:latin typeface="+mn-ea"/>
              </a:rPr>
              <a:t>情操</a:t>
            </a:r>
            <a:r>
              <a:rPr lang="zh-CN" altLang="en-US" sz="3200" b="1" dirty="0" smtClean="0">
                <a:solidFill>
                  <a:srgbClr val="C00000"/>
                </a:solidFill>
                <a:effectLst>
                  <a:outerShdw blurRad="38100" dist="38100" dir="2700000" algn="tl">
                    <a:srgbClr val="000000">
                      <a:alpha val="43137"/>
                    </a:srgbClr>
                  </a:outerShdw>
                </a:effectLst>
                <a:latin typeface="+mn-ea"/>
              </a:rPr>
              <a:t>高尚</a:t>
            </a:r>
            <a:endParaRPr lang="zh-CN" altLang="en-US" sz="3200" b="1" dirty="0">
              <a:solidFill>
                <a:srgbClr val="C00000"/>
              </a:solidFill>
              <a:effectLst>
                <a:outerShdw blurRad="38100" dist="38100" dir="2700000" algn="tl">
                  <a:srgbClr val="000000">
                    <a:alpha val="43137"/>
                  </a:srgbClr>
                </a:outerShdw>
              </a:effectLst>
              <a:latin typeface="+mn-ea"/>
            </a:endParaRPr>
          </a:p>
        </p:txBody>
      </p:sp>
      <p:sp>
        <p:nvSpPr>
          <p:cNvPr id="12" name="文本框 11">
            <a:extLst>
              <a:ext uri="{FF2B5EF4-FFF2-40B4-BE49-F238E27FC236}">
                <a16:creationId xmlns="" xmlns:a16="http://schemas.microsoft.com/office/drawing/2014/main" id="{3B710F8A-1951-47AF-A55F-FD030B9E51C0}"/>
              </a:ext>
            </a:extLst>
          </p:cNvPr>
          <p:cNvSpPr txBox="1"/>
          <p:nvPr/>
        </p:nvSpPr>
        <p:spPr>
          <a:xfrm>
            <a:off x="6459512" y="3533198"/>
            <a:ext cx="1079897" cy="1922065"/>
          </a:xfrm>
          <a:prstGeom prst="rect">
            <a:avLst/>
          </a:prstGeom>
          <a:noFill/>
        </p:spPr>
        <p:txBody>
          <a:bodyPr wrap="square" rtlCol="0">
            <a:spAutoFit/>
          </a:bodyPr>
          <a:lstStyle/>
          <a:p>
            <a:pPr>
              <a:lnSpc>
                <a:spcPct val="130000"/>
              </a:lnSpc>
            </a:pPr>
            <a:r>
              <a:rPr lang="zh-CN" altLang="en-US" sz="3200" b="1" dirty="0">
                <a:effectLst>
                  <a:outerShdw blurRad="38100" dist="38100" dir="2700000" algn="tl">
                    <a:srgbClr val="000000">
                      <a:alpha val="43137"/>
                    </a:srgbClr>
                  </a:outerShdw>
                </a:effectLst>
                <a:latin typeface="+mn-ea"/>
              </a:rPr>
              <a:t>学识素养</a:t>
            </a:r>
            <a:r>
              <a:rPr lang="zh-CN" altLang="en-US" sz="3200" b="1" dirty="0">
                <a:solidFill>
                  <a:srgbClr val="A80000"/>
                </a:solidFill>
                <a:effectLst>
                  <a:outerShdw blurRad="38100" dist="38100" dir="2700000" algn="tl">
                    <a:srgbClr val="000000">
                      <a:alpha val="43137"/>
                    </a:srgbClr>
                  </a:outerShdw>
                </a:effectLst>
                <a:latin typeface="+mn-ea"/>
              </a:rPr>
              <a:t>扎实</a:t>
            </a:r>
          </a:p>
        </p:txBody>
      </p:sp>
      <p:sp>
        <p:nvSpPr>
          <p:cNvPr id="13" name="椭圆 12">
            <a:extLst>
              <a:ext uri="{FF2B5EF4-FFF2-40B4-BE49-F238E27FC236}">
                <a16:creationId xmlns="" xmlns:a16="http://schemas.microsoft.com/office/drawing/2014/main" id="{6FB72776-3C4B-4352-8C4D-A374E4AC03C8}"/>
              </a:ext>
            </a:extLst>
          </p:cNvPr>
          <p:cNvSpPr/>
          <p:nvPr/>
        </p:nvSpPr>
        <p:spPr>
          <a:xfrm>
            <a:off x="3221122" y="2963359"/>
            <a:ext cx="504056" cy="488964"/>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ln w="22225">
                  <a:noFill/>
                  <a:prstDash val="solid"/>
                </a:ln>
                <a:solidFill>
                  <a:schemeClr val="bg1"/>
                </a:solidFill>
              </a:rPr>
              <a:t>1</a:t>
            </a:r>
            <a:endParaRPr lang="zh-CN" altLang="en-US" b="1" dirty="0">
              <a:ln w="22225">
                <a:noFill/>
                <a:prstDash val="solid"/>
              </a:ln>
              <a:solidFill>
                <a:schemeClr val="bg1"/>
              </a:solidFill>
            </a:endParaRPr>
          </a:p>
        </p:txBody>
      </p:sp>
      <p:sp>
        <p:nvSpPr>
          <p:cNvPr id="15" name="椭圆 14">
            <a:extLst>
              <a:ext uri="{FF2B5EF4-FFF2-40B4-BE49-F238E27FC236}">
                <a16:creationId xmlns="" xmlns:a16="http://schemas.microsoft.com/office/drawing/2014/main" id="{A0074AB8-E69E-4C3E-B10D-462C9A98128E}"/>
              </a:ext>
            </a:extLst>
          </p:cNvPr>
          <p:cNvSpPr/>
          <p:nvPr/>
        </p:nvSpPr>
        <p:spPr>
          <a:xfrm>
            <a:off x="5012935" y="2980601"/>
            <a:ext cx="504056" cy="508323"/>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ln w="22225">
                  <a:noFill/>
                  <a:prstDash val="solid"/>
                </a:ln>
                <a:solidFill>
                  <a:schemeClr val="bg1"/>
                </a:solidFill>
              </a:rPr>
              <a:t>2</a:t>
            </a:r>
            <a:endParaRPr lang="zh-CN" altLang="en-US" b="1" dirty="0">
              <a:ln w="22225">
                <a:noFill/>
                <a:prstDash val="solid"/>
              </a:ln>
              <a:solidFill>
                <a:schemeClr val="bg1"/>
              </a:solidFill>
            </a:endParaRPr>
          </a:p>
        </p:txBody>
      </p:sp>
      <p:sp>
        <p:nvSpPr>
          <p:cNvPr id="16" name="椭圆 15">
            <a:extLst>
              <a:ext uri="{FF2B5EF4-FFF2-40B4-BE49-F238E27FC236}">
                <a16:creationId xmlns="" xmlns:a16="http://schemas.microsoft.com/office/drawing/2014/main" id="{17AE6BC0-2366-4001-BBF1-C9D7C6905460}"/>
              </a:ext>
            </a:extLst>
          </p:cNvPr>
          <p:cNvSpPr/>
          <p:nvPr/>
        </p:nvSpPr>
        <p:spPr>
          <a:xfrm>
            <a:off x="6747433" y="2963360"/>
            <a:ext cx="504056" cy="488962"/>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ln w="22225">
                  <a:noFill/>
                  <a:prstDash val="solid"/>
                </a:ln>
                <a:solidFill>
                  <a:schemeClr val="bg1"/>
                </a:solidFill>
              </a:rPr>
              <a:t>3</a:t>
            </a:r>
            <a:endParaRPr lang="zh-CN" altLang="en-US" b="1" dirty="0">
              <a:ln w="22225">
                <a:noFill/>
                <a:prstDash val="solid"/>
              </a:ln>
              <a:solidFill>
                <a:schemeClr val="bg1"/>
              </a:solidFill>
            </a:endParaRPr>
          </a:p>
        </p:txBody>
      </p:sp>
      <p:sp>
        <p:nvSpPr>
          <p:cNvPr id="18" name="椭圆 17">
            <a:extLst>
              <a:ext uri="{FF2B5EF4-FFF2-40B4-BE49-F238E27FC236}">
                <a16:creationId xmlns="" xmlns:a16="http://schemas.microsoft.com/office/drawing/2014/main" id="{8ED88889-2209-4D77-8AEC-E1EE22D1CEA0}"/>
              </a:ext>
            </a:extLst>
          </p:cNvPr>
          <p:cNvSpPr/>
          <p:nvPr/>
        </p:nvSpPr>
        <p:spPr>
          <a:xfrm>
            <a:off x="8346906" y="2963360"/>
            <a:ext cx="504056" cy="488963"/>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ln w="22225">
                  <a:noFill/>
                  <a:prstDash val="solid"/>
                </a:ln>
                <a:solidFill>
                  <a:schemeClr val="bg1"/>
                </a:solidFill>
              </a:rPr>
              <a:t>4</a:t>
            </a:r>
            <a:endParaRPr lang="zh-CN" altLang="en-US" b="1" dirty="0">
              <a:ln w="22225">
                <a:noFill/>
                <a:prstDash val="solid"/>
              </a:ln>
              <a:solidFill>
                <a:schemeClr val="bg1"/>
              </a:solidFill>
            </a:endParaRPr>
          </a:p>
        </p:txBody>
      </p:sp>
      <p:pic>
        <p:nvPicPr>
          <p:cNvPr id="17" name="图片 16" descr="download.jpg"/>
          <p:cNvPicPr>
            <a:picLocks noChangeAspect="1"/>
          </p:cNvPicPr>
          <p:nvPr/>
        </p:nvPicPr>
        <p:blipFill>
          <a:blip r:embed="rId4"/>
          <a:srcRect l="3125" r="36459"/>
          <a:stretch>
            <a:fillRect/>
          </a:stretch>
        </p:blipFill>
        <p:spPr>
          <a:xfrm>
            <a:off x="9738545" y="3644108"/>
            <a:ext cx="2451868" cy="321548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2" grpId="0"/>
      <p:bldP spid="9" grpId="0"/>
      <p:bldP spid="11" grpId="0"/>
      <p:bldP spid="12" grpId="0"/>
      <p:bldP spid="13"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0906C78D-09A0-440A-B24E-618E411A2B9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1848" t="49195" r="50733" b="9448"/>
          <a:stretch/>
        </p:blipFill>
        <p:spPr>
          <a:xfrm>
            <a:off x="472923" y="4995654"/>
            <a:ext cx="1368153" cy="1512169"/>
          </a:xfrm>
          <a:prstGeom prst="rect">
            <a:avLst/>
          </a:prstGeom>
        </p:spPr>
      </p:pic>
      <p:sp>
        <p:nvSpPr>
          <p:cNvPr id="3" name="剪去对角的矩形 2"/>
          <p:cNvSpPr/>
          <p:nvPr/>
        </p:nvSpPr>
        <p:spPr>
          <a:xfrm>
            <a:off x="1451736" y="1500968"/>
            <a:ext cx="9537734" cy="4084506"/>
          </a:xfrm>
          <a:prstGeom prst="snip2DiagRect">
            <a:avLst/>
          </a:prstGeom>
          <a:solidFill>
            <a:srgbClr val="E8E8E6">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剪去对角的矩形 3"/>
          <p:cNvSpPr/>
          <p:nvPr/>
        </p:nvSpPr>
        <p:spPr>
          <a:xfrm>
            <a:off x="4452132" y="1143778"/>
            <a:ext cx="6273686" cy="920445"/>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000" dirty="0">
                <a:latin typeface="黑体" panose="02010609060101010101" pitchFamily="49" charset="-122"/>
                <a:ea typeface="黑体" panose="02010609060101010101" pitchFamily="49" charset="-122"/>
              </a:rPr>
              <a:t>（二</a:t>
            </a:r>
            <a:r>
              <a:rPr lang="zh-CN" altLang="en-US" sz="4000" dirty="0" smtClean="0">
                <a:latin typeface="黑体" panose="02010609060101010101" pitchFamily="49" charset="-122"/>
                <a:ea typeface="黑体" panose="02010609060101010101" pitchFamily="49" charset="-122"/>
              </a:rPr>
              <a:t>）模范的启示</a:t>
            </a:r>
            <a:endPar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10" name="TextBox 9"/>
          <p:cNvSpPr txBox="1"/>
          <p:nvPr/>
        </p:nvSpPr>
        <p:spPr>
          <a:xfrm>
            <a:off x="1880364" y="2072472"/>
            <a:ext cx="8424936" cy="3231686"/>
          </a:xfrm>
          <a:prstGeom prst="rect">
            <a:avLst/>
          </a:prstGeom>
          <a:noFill/>
        </p:spPr>
        <p:txBody>
          <a:bodyPr wrap="square" lIns="91472" tIns="45736" rIns="91472" bIns="45736" rtlCol="0">
            <a:spAutoFit/>
          </a:bodyPr>
          <a:lstStyle/>
          <a:p>
            <a:pPr algn="just">
              <a:lnSpc>
                <a:spcPct val="150000"/>
              </a:lnSpc>
            </a:pPr>
            <a:r>
              <a:rPr lang="en-US" altLang="zh-CN" sz="2000" dirty="0">
                <a:latin typeface="黑体" panose="02010609060101010101" pitchFamily="49" charset="-122"/>
                <a:ea typeface="黑体" panose="02010609060101010101" pitchFamily="49" charset="-122"/>
              </a:rPr>
              <a:t>1.</a:t>
            </a:r>
            <a:r>
              <a:rPr lang="zh-CN" altLang="zh-CN" sz="2000" dirty="0">
                <a:latin typeface="黑体" panose="02010609060101010101" pitchFamily="49" charset="-122"/>
                <a:ea typeface="黑体" panose="02010609060101010101" pitchFamily="49" charset="-122"/>
              </a:rPr>
              <a:t>师德高尚，热爱教育事业，教书育人，为人师表，爱岗敬业，事业心强，认真履行教师职责，</a:t>
            </a:r>
            <a:r>
              <a:rPr lang="zh-CN" altLang="zh-CN" sz="2000" dirty="0" smtClean="0">
                <a:latin typeface="黑体" panose="02010609060101010101" pitchFamily="49" charset="-122"/>
                <a:ea typeface="黑体" panose="02010609060101010101" pitchFamily="49" charset="-122"/>
              </a:rPr>
              <a:t>有奉献</a:t>
            </a:r>
            <a:r>
              <a:rPr lang="zh-CN" altLang="zh-CN" sz="2000" dirty="0">
                <a:latin typeface="黑体" panose="02010609060101010101" pitchFamily="49" charset="-122"/>
                <a:ea typeface="黑体" panose="02010609060101010101" pitchFamily="49" charset="-122"/>
              </a:rPr>
              <a:t>精神</a:t>
            </a:r>
            <a:r>
              <a:rPr lang="zh-CN" altLang="zh-CN" sz="2000" dirty="0" smtClean="0">
                <a:latin typeface="黑体" panose="02010609060101010101" pitchFamily="49" charset="-122"/>
                <a:ea typeface="黑体" panose="02010609060101010101" pitchFamily="49" charset="-122"/>
              </a:rPr>
              <a:t>和开拓</a:t>
            </a:r>
            <a:r>
              <a:rPr lang="zh-CN" altLang="zh-CN" sz="2000" dirty="0">
                <a:latin typeface="黑体" panose="02010609060101010101" pitchFamily="49" charset="-122"/>
                <a:ea typeface="黑体" panose="02010609060101010101" pitchFamily="49" charset="-122"/>
              </a:rPr>
              <a:t>创新</a:t>
            </a:r>
            <a:r>
              <a:rPr lang="zh-CN" altLang="zh-CN" sz="2000" dirty="0" smtClean="0">
                <a:latin typeface="黑体" panose="02010609060101010101" pitchFamily="49" charset="-122"/>
                <a:ea typeface="黑体" panose="02010609060101010101" pitchFamily="49" charset="-122"/>
              </a:rPr>
              <a:t>精神； </a:t>
            </a:r>
            <a:endParaRPr lang="zh-CN" altLang="zh-CN" sz="2000" dirty="0">
              <a:latin typeface="黑体" panose="02010609060101010101" pitchFamily="49" charset="-122"/>
              <a:ea typeface="黑体" panose="02010609060101010101" pitchFamily="49" charset="-122"/>
            </a:endParaRPr>
          </a:p>
          <a:p>
            <a:pPr algn="just">
              <a:lnSpc>
                <a:spcPct val="150000"/>
              </a:lnSpc>
            </a:pPr>
            <a:r>
              <a:rPr lang="en-US" altLang="zh-CN" sz="2000" dirty="0">
                <a:latin typeface="黑体" panose="02010609060101010101" pitchFamily="49" charset="-122"/>
                <a:ea typeface="黑体" panose="02010609060101010101" pitchFamily="49" charset="-122"/>
              </a:rPr>
              <a:t>2</a:t>
            </a:r>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教师的天职就是奉献，没有任何其他条件；</a:t>
            </a:r>
            <a:endParaRPr lang="en-US" altLang="zh-CN" sz="2000" dirty="0" smtClean="0">
              <a:latin typeface="黑体" panose="02010609060101010101" pitchFamily="49" charset="-122"/>
              <a:ea typeface="黑体" panose="02010609060101010101" pitchFamily="49" charset="-122"/>
            </a:endParaRPr>
          </a:p>
          <a:p>
            <a:pPr algn="just">
              <a:lnSpc>
                <a:spcPct val="150000"/>
              </a:lnSpc>
            </a:pPr>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为了山里女孩子走出贫困，吃什么苦我都心甘情愿；</a:t>
            </a:r>
            <a:endParaRPr lang="en-US" altLang="zh-CN" sz="2000" dirty="0" smtClean="0">
              <a:latin typeface="黑体" panose="02010609060101010101" pitchFamily="49" charset="-122"/>
              <a:ea typeface="黑体" panose="02010609060101010101" pitchFamily="49" charset="-122"/>
            </a:endParaRPr>
          </a:p>
          <a:p>
            <a:pPr algn="just">
              <a:lnSpc>
                <a:spcPct val="150000"/>
              </a:lnSpc>
            </a:pPr>
            <a:r>
              <a:rPr lang="en-US" altLang="zh-CN" sz="2000" dirty="0" smtClean="0">
                <a:latin typeface="黑体" panose="02010609060101010101" pitchFamily="49" charset="-122"/>
                <a:ea typeface="黑体" panose="02010609060101010101" pitchFamily="49" charset="-122"/>
              </a:rPr>
              <a:t>4.</a:t>
            </a:r>
            <a:r>
              <a:rPr lang="zh-CN" altLang="en-US" sz="2000" dirty="0" smtClean="0">
                <a:latin typeface="黑体" panose="02010609060101010101" pitchFamily="49" charset="-122"/>
                <a:ea typeface="黑体" panose="02010609060101010101" pitchFamily="49" charset="-122"/>
              </a:rPr>
              <a:t>我们从事的是党的教育事业，要始终坚守为党育人、为国育才这一根本；</a:t>
            </a:r>
            <a:endParaRPr lang="en-US" altLang="zh-CN" sz="2000" dirty="0" smtClean="0">
              <a:latin typeface="黑体" panose="02010609060101010101" pitchFamily="49" charset="-122"/>
              <a:ea typeface="黑体" panose="02010609060101010101" pitchFamily="49" charset="-122"/>
            </a:endParaRPr>
          </a:p>
          <a:p>
            <a:pPr algn="just">
              <a:lnSpc>
                <a:spcPct val="150000"/>
              </a:lnSpc>
            </a:pPr>
            <a:r>
              <a:rPr lang="en-US" altLang="zh-CN" sz="1800" b="1"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5.</a:t>
            </a:r>
            <a:r>
              <a:rPr lang="zh-CN" altLang="en-US" sz="1800" b="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用初心和信仰书写着一名共产党员对党忠诚一辈子、为民奉献一辈子、坚韧执着一辈子、于己克俭一辈子的高尚情怀。</a:t>
            </a:r>
            <a:endParaRPr lang="zh-CN" altLang="zh-CN" sz="18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2" name="矩形 1">
            <a:extLst>
              <a:ext uri="{FF2B5EF4-FFF2-40B4-BE49-F238E27FC236}">
                <a16:creationId xmlns="" xmlns:a16="http://schemas.microsoft.com/office/drawing/2014/main" id="{1EE4D99E-CFAB-49D8-A297-5798A08C3AEF}"/>
              </a:ext>
            </a:extLst>
          </p:cNvPr>
          <p:cNvSpPr/>
          <p:nvPr/>
        </p:nvSpPr>
        <p:spPr>
          <a:xfrm>
            <a:off x="0" y="765498"/>
            <a:ext cx="478582" cy="72008"/>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F4135465-6504-465F-909C-D9C32C6AB03E}"/>
              </a:ext>
            </a:extLst>
          </p:cNvPr>
          <p:cNvSpPr/>
          <p:nvPr/>
        </p:nvSpPr>
        <p:spPr>
          <a:xfrm>
            <a:off x="1126654" y="780063"/>
            <a:ext cx="11161240" cy="91221"/>
          </a:xfrm>
          <a:prstGeom prst="rect">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 xmlns:a16="http://schemas.microsoft.com/office/drawing/2014/main" id="{E7FC36D8-1955-492A-9DCB-B9EE62E7F763}"/>
              </a:ext>
            </a:extLst>
          </p:cNvPr>
          <p:cNvSpPr txBox="1"/>
          <p:nvPr/>
        </p:nvSpPr>
        <p:spPr>
          <a:xfrm>
            <a:off x="478582" y="-1575"/>
            <a:ext cx="887363" cy="1107996"/>
          </a:xfrm>
          <a:prstGeom prst="rect">
            <a:avLst/>
          </a:prstGeom>
          <a:noFill/>
        </p:spPr>
        <p:txBody>
          <a:bodyPr wrap="square" rtlCol="0">
            <a:spAutoFit/>
          </a:bodyPr>
          <a:lstStyle/>
          <a:p>
            <a:r>
              <a:rPr lang="en-US" altLang="zh-CN" sz="6600" dirty="0">
                <a:solidFill>
                  <a:srgbClr val="A80000"/>
                </a:solidFill>
                <a:latin typeface="Arial Black" panose="020B0A04020102020204" pitchFamily="34" charset="0"/>
                <a:ea typeface="方正综艺简体" panose="02010601030101010101" pitchFamily="2" charset="-122"/>
              </a:rPr>
              <a:t>1</a:t>
            </a:r>
            <a:endParaRPr lang="zh-CN" altLang="en-US" sz="6600" dirty="0">
              <a:solidFill>
                <a:srgbClr val="A80000"/>
              </a:solidFill>
              <a:latin typeface="Arial Black" panose="020B0A04020102020204" pitchFamily="34" charset="0"/>
              <a:ea typeface="方正综艺简体" panose="02010601030101010101" pitchFamily="2" charset="-122"/>
            </a:endParaRPr>
          </a:p>
        </p:txBody>
      </p:sp>
      <p:sp>
        <p:nvSpPr>
          <p:cNvPr id="12" name="文本框 1">
            <a:extLst>
              <a:ext uri="{FF2B5EF4-FFF2-40B4-BE49-F238E27FC236}">
                <a16:creationId xmlns="" xmlns:a16="http://schemas.microsoft.com/office/drawing/2014/main" id="{8CA7D158-CC5B-481E-84DF-FA9057AF4AB0}"/>
              </a:ext>
            </a:extLst>
          </p:cNvPr>
          <p:cNvSpPr txBox="1"/>
          <p:nvPr/>
        </p:nvSpPr>
        <p:spPr>
          <a:xfrm>
            <a:off x="1094546" y="215084"/>
            <a:ext cx="4512774" cy="523220"/>
          </a:xfrm>
          <a:prstGeom prst="rect">
            <a:avLst/>
          </a:prstGeom>
          <a:noFill/>
        </p:spPr>
        <p:txBody>
          <a:bodyPr wrap="none" rtlCol="0">
            <a:spAutoFit/>
          </a:bodyPr>
          <a:lstStyle/>
          <a:p>
            <a:pPr algn="ctr"/>
            <a:r>
              <a:rPr lang="zh-CN" altLang="en-US" sz="2800" b="1" dirty="0" smtClean="0">
                <a:solidFill>
                  <a:srgbClr val="C00000"/>
                </a:solidFill>
                <a:latin typeface="黑体"/>
                <a:ea typeface="黑体"/>
              </a:rPr>
              <a:t>学模范，明内涵，形成特色</a:t>
            </a:r>
            <a:endParaRPr lang="zh-CN" altLang="en-US" sz="2800" b="1" dirty="0">
              <a:solidFill>
                <a:srgbClr val="C00000"/>
              </a:solidFill>
              <a:latin typeface="黑体"/>
              <a:ea typeface="黑体"/>
            </a:endParaRPr>
          </a:p>
        </p:txBody>
      </p:sp>
      <p:pic>
        <p:nvPicPr>
          <p:cNvPr id="13" name="图片 12" descr="download.jpg"/>
          <p:cNvPicPr>
            <a:picLocks noChangeAspect="1"/>
          </p:cNvPicPr>
          <p:nvPr/>
        </p:nvPicPr>
        <p:blipFill>
          <a:blip r:embed="rId4"/>
          <a:srcRect l="3125" r="36459"/>
          <a:stretch>
            <a:fillRect/>
          </a:stretch>
        </p:blipFill>
        <p:spPr>
          <a:xfrm>
            <a:off x="10524362" y="3644108"/>
            <a:ext cx="1666050" cy="3215480"/>
          </a:xfrm>
          <a:prstGeom prst="rect">
            <a:avLst/>
          </a:prstGeom>
        </p:spPr>
      </p:pic>
      <p:sp>
        <p:nvSpPr>
          <p:cNvPr id="14" name="TextBox 13"/>
          <p:cNvSpPr txBox="1"/>
          <p:nvPr/>
        </p:nvSpPr>
        <p:spPr>
          <a:xfrm>
            <a:off x="2594744" y="5715810"/>
            <a:ext cx="7715304" cy="830997"/>
          </a:xfrm>
          <a:prstGeom prst="rect">
            <a:avLst/>
          </a:prstGeom>
          <a:noFill/>
        </p:spPr>
        <p:txBody>
          <a:bodyPr wrap="square" rtlCol="0">
            <a:spAutoFit/>
          </a:bodyPr>
          <a:lstStyle/>
          <a:p>
            <a:r>
              <a:rPr lang="zh-CN" altLang="en-US" b="1" dirty="0" smtClean="0">
                <a:solidFill>
                  <a:srgbClr val="080FA0"/>
                </a:solidFill>
              </a:rPr>
              <a:t>      她如一枝报春的红梅，带给贫困山区孩子们无限的希望，谱写着新时代共产党人的无疆大爱。</a:t>
            </a:r>
            <a:endParaRPr lang="zh-CN" altLang="en-US" b="1" dirty="0">
              <a:solidFill>
                <a:srgbClr val="080FA0"/>
              </a:solidFill>
            </a:endParaRPr>
          </a:p>
        </p:txBody>
      </p:sp>
    </p:spTree>
    <p:extLst>
      <p:ext uri="{BB962C8B-B14F-4D97-AF65-F5344CB8AC3E}">
        <p14:creationId xmlns:p14="http://schemas.microsoft.com/office/powerpoint/2010/main" xmlns="" val="1263224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0"/>
                                        </p:tgtEl>
                                        <p:attrNameLst>
                                          <p:attrName>style.visibility</p:attrName>
                                        </p:attrNameLst>
                                      </p:cBhvr>
                                      <p:to>
                                        <p:strVal val="visible"/>
                                      </p:to>
                                    </p:set>
                                    <p:animEffect transition="in" filter="wipe(left)">
                                      <p:cBhvr>
                                        <p:cTn id="16" dur="100"/>
                                        <p:tgtEl>
                                          <p:spTgt spid="10"/>
                                        </p:tgtEl>
                                      </p:cBhvr>
                                    </p:animEffect>
                                  </p:childTnLst>
                                </p:cTn>
                              </p:par>
                            </p:childTnLst>
                          </p:cTn>
                        </p:par>
                        <p:par>
                          <p:cTn id="17" fill="hold">
                            <p:stCondLst>
                              <p:cond delay="677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4970" y="836807"/>
            <a:ext cx="9043339" cy="3821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矩形 2"/>
          <p:cNvSpPr>
            <a:spLocks noChangeArrowheads="1"/>
          </p:cNvSpPr>
          <p:nvPr/>
        </p:nvSpPr>
        <p:spPr bwMode="auto">
          <a:xfrm>
            <a:off x="1102643" y="4869991"/>
            <a:ext cx="9697304" cy="1200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p>
            <a:r>
              <a:rPr lang="zh-CN" altLang="en-US" b="1" dirty="0">
                <a:solidFill>
                  <a:srgbClr val="002060"/>
                </a:solidFill>
              </a:rPr>
              <a:t>“今天我们以最高规格褒奖英雄模范，就是要弘扬他们身上展现的</a:t>
            </a:r>
            <a:r>
              <a:rPr lang="zh-CN" altLang="en-US" b="1" dirty="0">
                <a:solidFill>
                  <a:srgbClr val="FF0000"/>
                </a:solidFill>
              </a:rPr>
              <a:t>忠诚、执着、朴实</a:t>
            </a:r>
            <a:r>
              <a:rPr lang="zh-CN" altLang="en-US" b="1" dirty="0">
                <a:solidFill>
                  <a:srgbClr val="002060"/>
                </a:solidFill>
              </a:rPr>
              <a:t>的鲜明品格。”</a:t>
            </a:r>
            <a:endParaRPr lang="en-US" altLang="zh-CN" b="1" dirty="0">
              <a:solidFill>
                <a:srgbClr val="002060"/>
              </a:solidFill>
            </a:endParaRPr>
          </a:p>
          <a:p>
            <a:pPr algn="r"/>
            <a:r>
              <a:rPr lang="en-US" altLang="zh-CN" b="1" dirty="0">
                <a:solidFill>
                  <a:srgbClr val="002060"/>
                </a:solidFill>
              </a:rPr>
              <a:t>——</a:t>
            </a:r>
            <a:r>
              <a:rPr lang="zh-CN" altLang="en-US" b="1" dirty="0">
                <a:solidFill>
                  <a:srgbClr val="002060"/>
                </a:solidFill>
              </a:rPr>
              <a:t>习近平</a:t>
            </a:r>
          </a:p>
        </p:txBody>
      </p:sp>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18216" y="43237"/>
            <a:ext cx="1092716" cy="1813925"/>
          </a:xfrm>
          <a:prstGeom prst="rect">
            <a:avLst/>
          </a:prstGeom>
        </p:spPr>
      </p:pic>
      <p:sp>
        <p:nvSpPr>
          <p:cNvPr id="5" name="剪去对角的矩形 4"/>
          <p:cNvSpPr/>
          <p:nvPr/>
        </p:nvSpPr>
        <p:spPr>
          <a:xfrm>
            <a:off x="4523570" y="143646"/>
            <a:ext cx="6273686" cy="572274"/>
          </a:xfrm>
          <a:prstGeom prst="snip2DiagRect">
            <a:avLst/>
          </a:prstGeom>
          <a:solidFill>
            <a:srgbClr val="C00000"/>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r>
              <a:rPr lang="zh-CN" altLang="en-US" sz="4000" dirty="0">
                <a:latin typeface="黑体" panose="02010609060101010101" pitchFamily="49" charset="-122"/>
                <a:ea typeface="黑体" panose="02010609060101010101" pitchFamily="49" charset="-122"/>
              </a:rPr>
              <a:t>（三</a:t>
            </a:r>
            <a:r>
              <a:rPr lang="zh-CN" altLang="en-US" sz="4000" dirty="0" smtClean="0">
                <a:latin typeface="黑体" panose="02010609060101010101" pitchFamily="49" charset="-122"/>
                <a:ea typeface="黑体" panose="02010609060101010101" pitchFamily="49" charset="-122"/>
              </a:rPr>
              <a:t>）明内涵</a:t>
            </a:r>
            <a:endPar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xmlns="" val="193051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2277</Words>
  <Application>Microsoft Office PowerPoint</Application>
  <PresentationFormat>自定义</PresentationFormat>
  <Paragraphs>167</Paragraphs>
  <Slides>26</Slides>
  <Notes>20</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黑体</vt:lpstr>
      <vt:lpstr>方正姚体</vt:lpstr>
      <vt:lpstr>Calibri</vt:lpstr>
      <vt:lpstr>微软雅黑</vt:lpstr>
      <vt:lpstr>字魂49号-逍遥行书</vt:lpstr>
      <vt:lpstr>李旭科书法</vt:lpstr>
      <vt:lpstr>Arial Unicode MS</vt:lpstr>
      <vt:lpstr>仿宋</vt:lpstr>
      <vt:lpstr>Arial Black</vt:lpstr>
      <vt:lpstr>方正综艺简体</vt:lpstr>
      <vt:lpstr>等线</vt:lpstr>
      <vt:lpstr>华文行楷</vt:lpstr>
      <vt:lpstr>DengXian</vt:lpstr>
      <vt:lpstr>Impact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cp:keywords>
  <cp:lastModifiedBy>y</cp:lastModifiedBy>
  <cp:revision>210</cp:revision>
  <dcterms:created xsi:type="dcterms:W3CDTF">2014-08-23T07:50:00Z</dcterms:created>
  <dcterms:modified xsi:type="dcterms:W3CDTF">2020-10-15T08:10:11Z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2052-11.1.0.7989</vt:lpwstr>
  </property>
</Properties>
</file>